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776" r:id="rId2"/>
    <p:sldId id="806" r:id="rId3"/>
    <p:sldId id="807" r:id="rId4"/>
    <p:sldId id="808" r:id="rId5"/>
    <p:sldId id="809" r:id="rId6"/>
    <p:sldId id="810" r:id="rId7"/>
    <p:sldId id="811" r:id="rId8"/>
    <p:sldId id="812" r:id="rId9"/>
    <p:sldId id="813" r:id="rId10"/>
    <p:sldId id="814" r:id="rId11"/>
    <p:sldId id="815" r:id="rId12"/>
    <p:sldId id="411" r:id="rId13"/>
    <p:sldId id="464" r:id="rId14"/>
    <p:sldId id="31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33"/>
    <p:restoredTop sz="83750"/>
  </p:normalViewPr>
  <p:slideViewPr>
    <p:cSldViewPr snapToGrid="0">
      <p:cViewPr varScale="1">
        <p:scale>
          <a:sx n="91" d="100"/>
          <a:sy n="91"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D2E33-9E81-D548-9688-7A1CAE72226C}" type="datetimeFigureOut">
              <a:rPr lang="en-AT" smtClean="0"/>
              <a:t>06.10.23</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757C9-552B-B24F-86A8-D4A690ED3E46}" type="slidenum">
              <a:rPr lang="en-AT" smtClean="0"/>
              <a:t>‹#›</a:t>
            </a:fld>
            <a:endParaRPr lang="en-AT"/>
          </a:p>
        </p:txBody>
      </p:sp>
    </p:spTree>
    <p:extLst>
      <p:ext uri="{BB962C8B-B14F-4D97-AF65-F5344CB8AC3E}">
        <p14:creationId xmlns:p14="http://schemas.microsoft.com/office/powerpoint/2010/main" val="379853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1</a:t>
            </a:fld>
            <a:endParaRPr lang="it-IT" dirty="0"/>
          </a:p>
        </p:txBody>
      </p:sp>
    </p:spTree>
    <p:extLst>
      <p:ext uri="{BB962C8B-B14F-4D97-AF65-F5344CB8AC3E}">
        <p14:creationId xmlns:p14="http://schemas.microsoft.com/office/powerpoint/2010/main" val="240430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14</a:t>
            </a:fld>
            <a:endParaRPr lang="it-IT" dirty="0"/>
          </a:p>
        </p:txBody>
      </p:sp>
    </p:spTree>
    <p:extLst>
      <p:ext uri="{BB962C8B-B14F-4D97-AF65-F5344CB8AC3E}">
        <p14:creationId xmlns:p14="http://schemas.microsoft.com/office/powerpoint/2010/main" val="212517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5"/>
          </p:nvPr>
        </p:nvSpPr>
        <p:spPr/>
        <p:txBody>
          <a:bodyPr/>
          <a:lstStyle/>
          <a:p>
            <a:fld id="{906E423E-3494-46BC-B5C6-3416AF0E7DAC}" type="slidenum">
              <a:rPr lang="pt-BR" smtClean="0"/>
              <a:t>2</a:t>
            </a:fld>
            <a:endParaRPr lang="pt-BR" dirty="0"/>
          </a:p>
        </p:txBody>
      </p:sp>
    </p:spTree>
    <p:extLst>
      <p:ext uri="{BB962C8B-B14F-4D97-AF65-F5344CB8AC3E}">
        <p14:creationId xmlns:p14="http://schemas.microsoft.com/office/powerpoint/2010/main" val="38884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3</a:t>
            </a:fld>
            <a:endParaRPr lang="it-IT" dirty="0"/>
          </a:p>
        </p:txBody>
      </p:sp>
    </p:spTree>
    <p:extLst>
      <p:ext uri="{BB962C8B-B14F-4D97-AF65-F5344CB8AC3E}">
        <p14:creationId xmlns:p14="http://schemas.microsoft.com/office/powerpoint/2010/main" val="283470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UZ</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96BC5F-3916-E042-8961-E005C93D1C5C}" type="slidenum">
              <a:rPr kumimoji="0" lang="en-A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23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5"/>
          </p:nvPr>
        </p:nvSpPr>
        <p:spPr/>
        <p:txBody>
          <a:bodyPr/>
          <a:lstStyle/>
          <a:p>
            <a:fld id="{906E423E-3494-46BC-B5C6-3416AF0E7DAC}" type="slidenum">
              <a:rPr lang="pt-BR" smtClean="0"/>
              <a:t>6</a:t>
            </a:fld>
            <a:endParaRPr lang="pt-BR" dirty="0"/>
          </a:p>
        </p:txBody>
      </p:sp>
    </p:spTree>
    <p:extLst>
      <p:ext uri="{BB962C8B-B14F-4D97-AF65-F5344CB8AC3E}">
        <p14:creationId xmlns:p14="http://schemas.microsoft.com/office/powerpoint/2010/main" val="388842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26F73C9-1AEB-FE42-B198-6D0CF565D0A5}" type="slidenum">
              <a:rPr lang="it-IT" smtClean="0"/>
              <a:t>7</a:t>
            </a:fld>
            <a:endParaRPr lang="it-IT" dirty="0"/>
          </a:p>
        </p:txBody>
      </p:sp>
    </p:spTree>
    <p:extLst>
      <p:ext uri="{BB962C8B-B14F-4D97-AF65-F5344CB8AC3E}">
        <p14:creationId xmlns:p14="http://schemas.microsoft.com/office/powerpoint/2010/main" val="77181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726F73C9-1AEB-FE42-B198-6D0CF565D0A5}" type="slidenum">
              <a:rPr lang="it-IT" smtClean="0"/>
              <a:t>8</a:t>
            </a:fld>
            <a:endParaRPr lang="it-IT" dirty="0"/>
          </a:p>
        </p:txBody>
      </p:sp>
    </p:spTree>
    <p:extLst>
      <p:ext uri="{BB962C8B-B14F-4D97-AF65-F5344CB8AC3E}">
        <p14:creationId xmlns:p14="http://schemas.microsoft.com/office/powerpoint/2010/main" val="25752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x-none"/>
          </a:p>
        </p:txBody>
      </p:sp>
      <p:sp>
        <p:nvSpPr>
          <p:cNvPr id="4" name="Slide Number Placeholder 3"/>
          <p:cNvSpPr>
            <a:spLocks noGrp="1"/>
          </p:cNvSpPr>
          <p:nvPr>
            <p:ph type="sldNum" sz="quarter" idx="5"/>
          </p:nvPr>
        </p:nvSpPr>
        <p:spPr/>
        <p:txBody>
          <a:bodyPr/>
          <a:lstStyle/>
          <a:p>
            <a:fld id="{906E423E-3494-46BC-B5C6-3416AF0E7DAC}" type="slidenum">
              <a:rPr lang="pt-BR" smtClean="0"/>
              <a:t>10</a:t>
            </a:fld>
            <a:endParaRPr lang="pt-BR" dirty="0"/>
          </a:p>
        </p:txBody>
      </p:sp>
    </p:spTree>
    <p:extLst>
      <p:ext uri="{BB962C8B-B14F-4D97-AF65-F5344CB8AC3E}">
        <p14:creationId xmlns:p14="http://schemas.microsoft.com/office/powerpoint/2010/main" val="115234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86E757C9-552B-B24F-86A8-D4A690ED3E46}" type="slidenum">
              <a:rPr lang="en-AT" smtClean="0"/>
              <a:t>13</a:t>
            </a:fld>
            <a:endParaRPr lang="en-AT"/>
          </a:p>
        </p:txBody>
      </p:sp>
    </p:spTree>
    <p:extLst>
      <p:ext uri="{BB962C8B-B14F-4D97-AF65-F5344CB8AC3E}">
        <p14:creationId xmlns:p14="http://schemas.microsoft.com/office/powerpoint/2010/main" val="283772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78F3963-E21F-954B-A2A5-4927044C6590}" type="datetimeFigureOut">
              <a:rPr lang="en-AT" smtClean="0"/>
              <a:t>06.10.23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51862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8F3963-E21F-954B-A2A5-4927044C6590}" type="datetimeFigureOut">
              <a:rPr lang="en-AT" smtClean="0"/>
              <a:t>06.10.23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380114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8F3963-E21F-954B-A2A5-4927044C6590}" type="datetimeFigureOut">
              <a:rPr lang="en-AT" smtClean="0"/>
              <a:t>06.10.23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223027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o 1 colu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9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8F3963-E21F-954B-A2A5-4927044C6590}" type="datetimeFigureOut">
              <a:rPr lang="en-AT" smtClean="0"/>
              <a:t>06.10.23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13007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78F3963-E21F-954B-A2A5-4927044C6590}" type="datetimeFigureOut">
              <a:rPr lang="en-AT" smtClean="0"/>
              <a:t>06.10.23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96836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78F3963-E21F-954B-A2A5-4927044C6590}" type="datetimeFigureOut">
              <a:rPr lang="en-AT" smtClean="0"/>
              <a:t>06.10.23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35541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78F3963-E21F-954B-A2A5-4927044C6590}" type="datetimeFigureOut">
              <a:rPr lang="en-AT" smtClean="0"/>
              <a:t>06.10.23</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352798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8F3963-E21F-954B-A2A5-4927044C6590}" type="datetimeFigureOut">
              <a:rPr lang="en-AT" smtClean="0"/>
              <a:t>06.10.23</a:t>
            </a:fld>
            <a:endParaRPr lang="en-AT"/>
          </a:p>
        </p:txBody>
      </p:sp>
      <p:sp>
        <p:nvSpPr>
          <p:cNvPr id="4" name="Footer Placeholder 3"/>
          <p:cNvSpPr>
            <a:spLocks noGrp="1"/>
          </p:cNvSpPr>
          <p:nvPr>
            <p:ph type="ftr" sz="quarter" idx="11"/>
          </p:nvPr>
        </p:nvSpPr>
        <p:spPr/>
        <p:txBody>
          <a:bodyPr/>
          <a:lstStyle/>
          <a:p>
            <a:endParaRPr lang="en-AT"/>
          </a:p>
        </p:txBody>
      </p:sp>
      <p:sp>
        <p:nvSpPr>
          <p:cNvPr id="5" name="Slide Number Placeholder 4"/>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155455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F3963-E21F-954B-A2A5-4927044C6590}" type="datetimeFigureOut">
              <a:rPr lang="en-AT" smtClean="0"/>
              <a:t>06.10.23</a:t>
            </a:fld>
            <a:endParaRPr lang="en-AT"/>
          </a:p>
        </p:txBody>
      </p:sp>
      <p:sp>
        <p:nvSpPr>
          <p:cNvPr id="3" name="Footer Placeholder 2"/>
          <p:cNvSpPr>
            <a:spLocks noGrp="1"/>
          </p:cNvSpPr>
          <p:nvPr>
            <p:ph type="ftr" sz="quarter" idx="11"/>
          </p:nvPr>
        </p:nvSpPr>
        <p:spPr/>
        <p:txBody>
          <a:bodyPr/>
          <a:lstStyle/>
          <a:p>
            <a:endParaRPr lang="en-AT"/>
          </a:p>
        </p:txBody>
      </p:sp>
      <p:sp>
        <p:nvSpPr>
          <p:cNvPr id="4" name="Slide Number Placeholder 3"/>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159403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78F3963-E21F-954B-A2A5-4927044C6590}" type="datetimeFigureOut">
              <a:rPr lang="en-AT" smtClean="0"/>
              <a:t>06.10.23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959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78F3963-E21F-954B-A2A5-4927044C6590}" type="datetimeFigureOut">
              <a:rPr lang="en-AT" smtClean="0"/>
              <a:t>06.10.23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5C51DEA6-8A0A-CA40-967C-FD4B6F248132}" type="slidenum">
              <a:rPr lang="en-AT" smtClean="0"/>
              <a:t>‹#›</a:t>
            </a:fld>
            <a:endParaRPr lang="en-AT"/>
          </a:p>
        </p:txBody>
      </p:sp>
    </p:spTree>
    <p:extLst>
      <p:ext uri="{BB962C8B-B14F-4D97-AF65-F5344CB8AC3E}">
        <p14:creationId xmlns:p14="http://schemas.microsoft.com/office/powerpoint/2010/main" val="240540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3963-E21F-954B-A2A5-4927044C6590}" type="datetimeFigureOut">
              <a:rPr lang="en-AT" smtClean="0"/>
              <a:t>06.10.23</a:t>
            </a:fld>
            <a:endParaRPr lang="en-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1DEA6-8A0A-CA40-967C-FD4B6F248132}" type="slidenum">
              <a:rPr lang="en-AT" smtClean="0"/>
              <a:t>‹#›</a:t>
            </a:fld>
            <a:endParaRPr lang="en-AT"/>
          </a:p>
        </p:txBody>
      </p:sp>
    </p:spTree>
    <p:extLst>
      <p:ext uri="{BB962C8B-B14F-4D97-AF65-F5344CB8AC3E}">
        <p14:creationId xmlns:p14="http://schemas.microsoft.com/office/powerpoint/2010/main" val="2126850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163C9DFF-48B7-A4A0-CA90-F945B197B7FD}"/>
              </a:ext>
            </a:extLst>
          </p:cNvPr>
          <p:cNvPicPr>
            <a:picLocks noChangeAspect="1"/>
          </p:cNvPicPr>
          <p:nvPr/>
        </p:nvPicPr>
        <p:blipFill>
          <a:blip r:embed="rId3"/>
          <a:stretch>
            <a:fillRect/>
          </a:stretch>
        </p:blipFill>
        <p:spPr>
          <a:xfrm>
            <a:off x="-13067" y="-3363"/>
            <a:ext cx="12205067" cy="6861363"/>
          </a:xfrm>
          <a:prstGeom prst="rect">
            <a:avLst/>
          </a:prstGeom>
        </p:spPr>
      </p:pic>
      <p:sp>
        <p:nvSpPr>
          <p:cNvPr id="43" name="Espaço Reservado para Texto 9">
            <a:extLst>
              <a:ext uri="{FF2B5EF4-FFF2-40B4-BE49-F238E27FC236}">
                <a16:creationId xmlns:a16="http://schemas.microsoft.com/office/drawing/2014/main" id="{F9280C8D-0DC9-4679-A2FA-F432F996770F}"/>
              </a:ext>
            </a:extLst>
          </p:cNvPr>
          <p:cNvSpPr txBox="1">
            <a:spLocks/>
          </p:cNvSpPr>
          <p:nvPr/>
        </p:nvSpPr>
        <p:spPr>
          <a:xfrm>
            <a:off x="660025" y="2925003"/>
            <a:ext cx="5759973" cy="1439993"/>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pt-BR" sz="2699" cap="none"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AAB46097-91AB-2563-1F6D-0EAED2E15AB8}"/>
              </a:ext>
            </a:extLst>
          </p:cNvPr>
          <p:cNvSpPr txBox="1"/>
          <p:nvPr/>
        </p:nvSpPr>
        <p:spPr>
          <a:xfrm>
            <a:off x="521251" y="4959625"/>
            <a:ext cx="1758815" cy="338554"/>
          </a:xfrm>
          <a:prstGeom prst="rect">
            <a:avLst/>
          </a:prstGeom>
          <a:noFill/>
        </p:spPr>
        <p:txBody>
          <a:bodyPr wrap="none" rtlCol="0">
            <a:spAutoFit/>
          </a:bodyPr>
          <a:lstStyle/>
          <a:p>
            <a:r>
              <a:rPr lang="en-US" sz="1600" b="1" dirty="0">
                <a:solidFill>
                  <a:schemeClr val="bg1"/>
                </a:solidFill>
                <a:latin typeface="Lato" panose="020F0502020204030203" pitchFamily="34" charset="77"/>
              </a:rPr>
              <a:t>10 October 2023</a:t>
            </a:r>
          </a:p>
        </p:txBody>
      </p:sp>
      <p:sp>
        <p:nvSpPr>
          <p:cNvPr id="4" name="TextBox 3">
            <a:extLst>
              <a:ext uri="{FF2B5EF4-FFF2-40B4-BE49-F238E27FC236}">
                <a16:creationId xmlns:a16="http://schemas.microsoft.com/office/drawing/2014/main" id="{C4ECECC0-17C8-E029-5A8A-D1FA3BF9E588}"/>
              </a:ext>
            </a:extLst>
          </p:cNvPr>
          <p:cNvSpPr txBox="1"/>
          <p:nvPr/>
        </p:nvSpPr>
        <p:spPr>
          <a:xfrm>
            <a:off x="521251" y="4454561"/>
            <a:ext cx="3823483" cy="415498"/>
          </a:xfrm>
          <a:prstGeom prst="rect">
            <a:avLst/>
          </a:prstGeom>
          <a:noFill/>
        </p:spPr>
        <p:txBody>
          <a:bodyPr wrap="none" rtlCol="0">
            <a:spAutoFit/>
          </a:bodyPr>
          <a:lstStyle/>
          <a:p>
            <a:r>
              <a:rPr lang="en-US" sz="2100" dirty="0" err="1">
                <a:solidFill>
                  <a:srgbClr val="9B9883"/>
                </a:solidFill>
                <a:latin typeface="Lato Light" panose="020F0502020204030203" pitchFamily="34" charset="0"/>
                <a:ea typeface="Lato Light" panose="020F0502020204030203" pitchFamily="34" charset="0"/>
                <a:cs typeface="Lato Light" panose="020F0502020204030203" pitchFamily="34" charset="0"/>
              </a:rPr>
              <a:t>Ioannis</a:t>
            </a:r>
            <a:r>
              <a:rPr lang="en-US" sz="2100" dirty="0">
                <a:solidFill>
                  <a:srgbClr val="9B9883"/>
                </a:solidFill>
                <a:latin typeface="Lato Light" panose="020F0502020204030203" pitchFamily="34" charset="0"/>
                <a:ea typeface="Lato Light" panose="020F0502020204030203" pitchFamily="34" charset="0"/>
                <a:cs typeface="Lato Light" panose="020F0502020204030203" pitchFamily="34" charset="0"/>
              </a:rPr>
              <a:t> </a:t>
            </a:r>
            <a:r>
              <a:rPr lang="en-US" sz="2100" dirty="0" err="1">
                <a:solidFill>
                  <a:srgbClr val="9B9883"/>
                </a:solidFill>
                <a:latin typeface="Lato Light" panose="020F0502020204030203" pitchFamily="34" charset="0"/>
                <a:ea typeface="Lato Light" panose="020F0502020204030203" pitchFamily="34" charset="0"/>
                <a:cs typeface="Lato Light" panose="020F0502020204030203" pitchFamily="34" charset="0"/>
              </a:rPr>
              <a:t>Vlassis</a:t>
            </a:r>
            <a:r>
              <a:rPr lang="en-US" sz="2100">
                <a:solidFill>
                  <a:srgbClr val="9B9883"/>
                </a:solidFill>
                <a:latin typeface="Lato Light" panose="020F0502020204030203" pitchFamily="34" charset="0"/>
                <a:ea typeface="Lato Light" panose="020F0502020204030203" pitchFamily="34" charset="0"/>
                <a:cs typeface="Lato Light" panose="020F0502020204030203" pitchFamily="34" charset="0"/>
              </a:rPr>
              <a:t>, Analyst GI-TOC</a:t>
            </a:r>
            <a:endParaRPr lang="en-US" sz="2100" dirty="0">
              <a:solidFill>
                <a:srgbClr val="9B9883"/>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D399A001-806C-C808-F002-244F1955EC76}"/>
              </a:ext>
            </a:extLst>
          </p:cNvPr>
          <p:cNvSpPr txBox="1"/>
          <p:nvPr/>
        </p:nvSpPr>
        <p:spPr>
          <a:xfrm>
            <a:off x="521251" y="1430034"/>
            <a:ext cx="7341937" cy="2308324"/>
          </a:xfrm>
          <a:prstGeom prst="rect">
            <a:avLst/>
          </a:prstGeom>
          <a:noFill/>
          <a:effectLst>
            <a:outerShdw blurRad="151942" dist="50800" dir="3000000" algn="ctr" rotWithShape="0">
              <a:schemeClr val="tx1">
                <a:alpha val="29000"/>
              </a:schemeClr>
            </a:outerShdw>
          </a:effectLst>
        </p:spPr>
        <p:txBody>
          <a:bodyPr wrap="square" rtlCol="0">
            <a:spAutoFit/>
          </a:bodyPr>
          <a:lstStyle/>
          <a:p>
            <a:r>
              <a:rPr lang="en-US" sz="4800" b="1" dirty="0">
                <a:solidFill>
                  <a:srgbClr val="9B9883"/>
                </a:solidFill>
                <a:latin typeface="Lato Black" panose="020F0502020204030203" pitchFamily="34" charset="0"/>
                <a:ea typeface="Lato Black" panose="020F0502020204030203" pitchFamily="34" charset="0"/>
                <a:cs typeface="Lato Black" panose="020F0502020204030203" pitchFamily="34" charset="0"/>
              </a:rPr>
              <a:t>‘Organized Corruption’:</a:t>
            </a:r>
          </a:p>
          <a:p>
            <a:r>
              <a:rPr lang="en-US" sz="4800" b="1" dirty="0">
                <a:solidFill>
                  <a:srgbClr val="9B9883"/>
                </a:solidFill>
                <a:latin typeface="Lato Black" panose="020F0502020204030203" pitchFamily="34" charset="0"/>
                <a:ea typeface="Lato Black" panose="020F0502020204030203" pitchFamily="34" charset="0"/>
                <a:cs typeface="Lato Black" panose="020F0502020204030203" pitchFamily="34" charset="0"/>
              </a:rPr>
              <a:t>Political Financing in</a:t>
            </a:r>
          </a:p>
          <a:p>
            <a:r>
              <a:rPr lang="en-US" sz="4800" b="1" dirty="0">
                <a:solidFill>
                  <a:srgbClr val="9B9883"/>
                </a:solidFill>
                <a:latin typeface="Lato Black" panose="020F0502020204030203" pitchFamily="34" charset="0"/>
                <a:ea typeface="Lato Black" panose="020F0502020204030203" pitchFamily="34" charset="0"/>
                <a:cs typeface="Lato Black" panose="020F0502020204030203" pitchFamily="34" charset="0"/>
              </a:rPr>
              <a:t>the Western Balkans</a:t>
            </a:r>
          </a:p>
        </p:txBody>
      </p:sp>
      <p:pic>
        <p:nvPicPr>
          <p:cNvPr id="8" name="Picture 7" descr="Logo, company name&#10;&#10;Description automatically generated">
            <a:extLst>
              <a:ext uri="{FF2B5EF4-FFF2-40B4-BE49-F238E27FC236}">
                <a16:creationId xmlns:a16="http://schemas.microsoft.com/office/drawing/2014/main" id="{1D49265E-BE2C-6E08-A4FC-6C9CE822DA65}"/>
              </a:ext>
            </a:extLst>
          </p:cNvPr>
          <p:cNvPicPr>
            <a:picLocks noChangeAspect="1"/>
          </p:cNvPicPr>
          <p:nvPr/>
        </p:nvPicPr>
        <p:blipFill rotWithShape="1">
          <a:blip r:embed="rId4"/>
          <a:srcRect l="27612" r="28304"/>
          <a:stretch/>
        </p:blipFill>
        <p:spPr>
          <a:xfrm>
            <a:off x="7999781" y="1109153"/>
            <a:ext cx="3419702" cy="4360930"/>
          </a:xfrm>
          <a:prstGeom prst="rect">
            <a:avLst/>
          </a:prstGeom>
        </p:spPr>
      </p:pic>
      <p:pic>
        <p:nvPicPr>
          <p:cNvPr id="3" name="Picture 2">
            <a:extLst>
              <a:ext uri="{FF2B5EF4-FFF2-40B4-BE49-F238E27FC236}">
                <a16:creationId xmlns:a16="http://schemas.microsoft.com/office/drawing/2014/main" id="{BB9EC6CF-2076-4D42-49C0-F6A04A30AD98}"/>
              </a:ext>
            </a:extLst>
          </p:cNvPr>
          <p:cNvPicPr>
            <a:picLocks noChangeAspect="1"/>
          </p:cNvPicPr>
          <p:nvPr/>
        </p:nvPicPr>
        <p:blipFill>
          <a:blip r:embed="rId5"/>
          <a:srcRect/>
          <a:stretch/>
        </p:blipFill>
        <p:spPr>
          <a:xfrm>
            <a:off x="7741571" y="710545"/>
            <a:ext cx="3849043" cy="5441055"/>
          </a:xfrm>
          <a:prstGeom prst="rect">
            <a:avLst/>
          </a:prstGeom>
          <a:effectLst>
            <a:outerShdw blurRad="294999" dist="136452" dir="3300000" algn="ctr" rotWithShape="0">
              <a:schemeClr val="tx1">
                <a:alpha val="23242"/>
              </a:schemeClr>
            </a:outerShdw>
          </a:effectLst>
        </p:spPr>
      </p:pic>
    </p:spTree>
    <p:extLst>
      <p:ext uri="{BB962C8B-B14F-4D97-AF65-F5344CB8AC3E}">
        <p14:creationId xmlns:p14="http://schemas.microsoft.com/office/powerpoint/2010/main" val="111745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99CAF98D-273D-0520-2BDC-11B0DBB438D4}"/>
              </a:ext>
            </a:extLst>
          </p:cNvPr>
          <p:cNvPicPr>
            <a:picLocks noChangeAspect="1"/>
          </p:cNvPicPr>
          <p:nvPr/>
        </p:nvPicPr>
        <p:blipFill>
          <a:blip r:embed="rId3"/>
          <a:stretch>
            <a:fillRect/>
          </a:stretch>
        </p:blipFill>
        <p:spPr>
          <a:xfrm>
            <a:off x="0" y="12481"/>
            <a:ext cx="12199085" cy="6858000"/>
          </a:xfrm>
          <a:prstGeom prst="rect">
            <a:avLst/>
          </a:prstGeom>
        </p:spPr>
      </p:pic>
      <p:sp>
        <p:nvSpPr>
          <p:cNvPr id="33" name="Shape 61">
            <a:extLst>
              <a:ext uri="{FF2B5EF4-FFF2-40B4-BE49-F238E27FC236}">
                <a16:creationId xmlns:a16="http://schemas.microsoft.com/office/drawing/2014/main" id="{2294C423-8F7A-E44F-99AC-517034C3A062}"/>
              </a:ext>
            </a:extLst>
          </p:cNvPr>
          <p:cNvSpPr/>
          <p:nvPr/>
        </p:nvSpPr>
        <p:spPr>
          <a:xfrm>
            <a:off x="715287" y="4500093"/>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5" name="Shape 61">
            <a:extLst>
              <a:ext uri="{FF2B5EF4-FFF2-40B4-BE49-F238E27FC236}">
                <a16:creationId xmlns:a16="http://schemas.microsoft.com/office/drawing/2014/main" id="{E7739D1D-B045-FF4E-B4F9-172DE69BA713}"/>
              </a:ext>
            </a:extLst>
          </p:cNvPr>
          <p:cNvSpPr/>
          <p:nvPr/>
        </p:nvSpPr>
        <p:spPr>
          <a:xfrm>
            <a:off x="961522" y="5211204"/>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0" name="Espaço Reservado para Texto 9">
            <a:extLst>
              <a:ext uri="{FF2B5EF4-FFF2-40B4-BE49-F238E27FC236}">
                <a16:creationId xmlns:a16="http://schemas.microsoft.com/office/drawing/2014/main" id="{7F650D15-1451-4E15-A020-BAA1F429A629}"/>
              </a:ext>
            </a:extLst>
          </p:cNvPr>
          <p:cNvSpPr txBox="1">
            <a:spLocks/>
          </p:cNvSpPr>
          <p:nvPr/>
        </p:nvSpPr>
        <p:spPr>
          <a:xfrm>
            <a:off x="6759468" y="2017517"/>
            <a:ext cx="5059886"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10" name="Espaço Reservado para Texto 9">
            <a:extLst>
              <a:ext uri="{FF2B5EF4-FFF2-40B4-BE49-F238E27FC236}">
                <a16:creationId xmlns:a16="http://schemas.microsoft.com/office/drawing/2014/main" id="{47596274-8E30-CD46-A939-DA8A967EFA4E}"/>
              </a:ext>
            </a:extLst>
          </p:cNvPr>
          <p:cNvSpPr txBox="1">
            <a:spLocks/>
          </p:cNvSpPr>
          <p:nvPr/>
        </p:nvSpPr>
        <p:spPr>
          <a:xfrm>
            <a:off x="444379" y="2075888"/>
            <a:ext cx="5124502"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2" name="Shape 61">
            <a:extLst>
              <a:ext uri="{FF2B5EF4-FFF2-40B4-BE49-F238E27FC236}">
                <a16:creationId xmlns:a16="http://schemas.microsoft.com/office/drawing/2014/main" id="{3297E732-C4E2-34D4-0AFE-1A3238B9BD67}"/>
              </a:ext>
            </a:extLst>
          </p:cNvPr>
          <p:cNvSpPr/>
          <p:nvPr/>
        </p:nvSpPr>
        <p:spPr>
          <a:xfrm>
            <a:off x="4464737" y="429238"/>
            <a:ext cx="5377520" cy="569379"/>
          </a:xfrm>
          <a:prstGeom prst="rect">
            <a:avLst/>
          </a:prstGeom>
          <a:ln w="12700">
            <a:miter lim="400000"/>
          </a:ln>
          <a:extLst>
            <a:ext uri="{C572A759-6A51-4108-AA02-DFA0A04FC94B}">
              <ma14:wrappingTextBoxFlag xmlns="" xmlns:ma14="http://schemas.microsoft.com/office/mac/drawingml/2011/main" val="1"/>
            </a:ext>
          </a:extLst>
        </p:spPr>
        <p:txBody>
          <a:bodyPr wrap="square" lIns="38096" tIns="38096" rIns="38096" bIns="38096" anchor="t">
            <a:spAutoFit/>
          </a:bodyPr>
          <a:lstStyle/>
          <a:p>
            <a:pPr lvl="0">
              <a:defRPr sz="1800"/>
            </a:pPr>
            <a:r>
              <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CHALLENGES</a:t>
            </a:r>
            <a:endPar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6" name="Picture 5">
            <a:extLst>
              <a:ext uri="{FF2B5EF4-FFF2-40B4-BE49-F238E27FC236}">
                <a16:creationId xmlns:a16="http://schemas.microsoft.com/office/drawing/2014/main" id="{5E791405-A1E7-CF16-8150-16A3D39C2BA8}"/>
              </a:ext>
            </a:extLst>
          </p:cNvPr>
          <p:cNvPicPr>
            <a:picLocks noChangeAspect="1"/>
          </p:cNvPicPr>
          <p:nvPr/>
        </p:nvPicPr>
        <p:blipFill>
          <a:blip r:embed="rId4"/>
          <a:srcRect/>
          <a:stretch/>
        </p:blipFill>
        <p:spPr>
          <a:xfrm>
            <a:off x="10206303" y="300294"/>
            <a:ext cx="1377832" cy="510829"/>
          </a:xfrm>
          <a:prstGeom prst="rect">
            <a:avLst/>
          </a:prstGeom>
        </p:spPr>
      </p:pic>
      <p:sp>
        <p:nvSpPr>
          <p:cNvPr id="5" name="TextBox 4">
            <a:extLst>
              <a:ext uri="{FF2B5EF4-FFF2-40B4-BE49-F238E27FC236}">
                <a16:creationId xmlns:a16="http://schemas.microsoft.com/office/drawing/2014/main" id="{019877D2-1975-F022-3360-FC5441C101AD}"/>
              </a:ext>
            </a:extLst>
          </p:cNvPr>
          <p:cNvSpPr txBox="1"/>
          <p:nvPr/>
        </p:nvSpPr>
        <p:spPr>
          <a:xfrm flipH="1">
            <a:off x="744215" y="1134458"/>
            <a:ext cx="10839920" cy="5262979"/>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latin typeface="Lato" panose="020F0502020204030203" pitchFamily="34" charset="0"/>
              </a:rPr>
              <a:t>PP particularly exposed to corruption.</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The alignment of the laws on PP with EU standards and values – still ongoing process.</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Yet there are some clear indications of backtracking.</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Need for constant ‘in-depth’ corruption proofing – each stage of the process.</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Covid-19 Pandemic: unprecedented opportunity for corrupt actors and highlighted important gaps in the legislation of Western Balkan countries regarding PP in states of emergency. </a:t>
            </a:r>
          </a:p>
          <a:p>
            <a:endParaRPr lang="en-GB" sz="2400" b="1" dirty="0">
              <a:solidFill>
                <a:schemeClr val="bg1"/>
              </a:solidFill>
              <a:latin typeface="Lato" panose="020F0502020204030203" pitchFamily="34" charset="0"/>
            </a:endParaRPr>
          </a:p>
        </p:txBody>
      </p:sp>
    </p:spTree>
    <p:extLst>
      <p:ext uri="{BB962C8B-B14F-4D97-AF65-F5344CB8AC3E}">
        <p14:creationId xmlns:p14="http://schemas.microsoft.com/office/powerpoint/2010/main" val="293024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50240E-75F3-23FB-5182-A46BA7DBEA71}"/>
              </a:ext>
            </a:extLst>
          </p:cNvPr>
          <p:cNvPicPr>
            <a:picLocks noChangeAspect="1"/>
          </p:cNvPicPr>
          <p:nvPr/>
        </p:nvPicPr>
        <p:blipFill>
          <a:blip r:embed="rId2"/>
          <a:stretch>
            <a:fillRect/>
          </a:stretch>
        </p:blipFill>
        <p:spPr>
          <a:xfrm>
            <a:off x="7338349" y="0"/>
            <a:ext cx="4853652" cy="6858000"/>
          </a:xfrm>
          <a:prstGeom prst="rect">
            <a:avLst/>
          </a:prstGeom>
        </p:spPr>
      </p:pic>
      <p:pic>
        <p:nvPicPr>
          <p:cNvPr id="5" name="Imagem 4">
            <a:extLst>
              <a:ext uri="{FF2B5EF4-FFF2-40B4-BE49-F238E27FC236}">
                <a16:creationId xmlns:a16="http://schemas.microsoft.com/office/drawing/2014/main" id="{D4A6DE34-DE38-4B46-A223-796E42270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941" y="0"/>
            <a:ext cx="12190816" cy="6858000"/>
          </a:xfrm>
          <a:prstGeom prst="rect">
            <a:avLst/>
          </a:prstGeom>
        </p:spPr>
      </p:pic>
      <p:sp>
        <p:nvSpPr>
          <p:cNvPr id="10" name="Shape 61">
            <a:extLst>
              <a:ext uri="{FF2B5EF4-FFF2-40B4-BE49-F238E27FC236}">
                <a16:creationId xmlns:a16="http://schemas.microsoft.com/office/drawing/2014/main" id="{160D2164-D78D-4A77-A102-8DCFBBE37462}"/>
              </a:ext>
            </a:extLst>
          </p:cNvPr>
          <p:cNvSpPr/>
          <p:nvPr/>
        </p:nvSpPr>
        <p:spPr>
          <a:xfrm>
            <a:off x="775707" y="751756"/>
            <a:ext cx="6794340" cy="569379"/>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pPr lvl="0">
              <a:defRPr sz="1800"/>
            </a:pPr>
            <a:r>
              <a:rPr lang="en-US" sz="3200" b="1" dirty="0">
                <a:solidFill>
                  <a:srgbClr val="48385C"/>
                </a:solidFill>
                <a:latin typeface="Lato Black" panose="020F0502020204030203" pitchFamily="34" charset="0"/>
                <a:ea typeface="Lato Black" panose="020F0502020204030203" pitchFamily="34" charset="0"/>
                <a:cs typeface="Lato Black" panose="020F0502020204030203" pitchFamily="34" charset="0"/>
                <a:sym typeface="Roboto Medium"/>
              </a:rPr>
              <a:t>CONCLUSIONS</a:t>
            </a:r>
            <a:endParaRPr lang="en-US" sz="3200" b="1" dirty="0">
              <a:solidFill>
                <a:srgbClr val="48385C"/>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11" name="Gráfico 10">
            <a:extLst>
              <a:ext uri="{FF2B5EF4-FFF2-40B4-BE49-F238E27FC236}">
                <a16:creationId xmlns:a16="http://schemas.microsoft.com/office/drawing/2014/main" id="{1EA6D4A4-EE90-4801-96C0-200F1586B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302" y="248371"/>
            <a:ext cx="1272810" cy="419608"/>
          </a:xfrm>
          <a:prstGeom prst="rect">
            <a:avLst/>
          </a:prstGeom>
        </p:spPr>
      </p:pic>
      <p:sp>
        <p:nvSpPr>
          <p:cNvPr id="2" name="TextBox 1">
            <a:extLst>
              <a:ext uri="{FF2B5EF4-FFF2-40B4-BE49-F238E27FC236}">
                <a16:creationId xmlns:a16="http://schemas.microsoft.com/office/drawing/2014/main" id="{358F7DC0-51E6-DFAD-D3B6-40E41BEBCDB2}"/>
              </a:ext>
            </a:extLst>
          </p:cNvPr>
          <p:cNvSpPr txBox="1"/>
          <p:nvPr/>
        </p:nvSpPr>
        <p:spPr>
          <a:xfrm>
            <a:off x="775707" y="1055902"/>
            <a:ext cx="6290111" cy="5632311"/>
          </a:xfrm>
          <a:prstGeom prst="rect">
            <a:avLst/>
          </a:prstGeom>
          <a:noFill/>
        </p:spPr>
        <p:txBody>
          <a:bodyPr wrap="square" rtlCol="0">
            <a:spAutoFit/>
          </a:bodyPr>
          <a:lstStyle/>
          <a:p>
            <a:pPr marL="285750" indent="-285750">
              <a:buFont typeface="Arial" panose="020B0604020202020204" pitchFamily="34" charset="0"/>
              <a:buChar char="•"/>
            </a:pPr>
            <a:endParaRPr lang="en-AT" sz="2400" dirty="0">
              <a:solidFill>
                <a:schemeClr val="accent1"/>
              </a:solidFill>
              <a:latin typeface="Lato" panose="020F0502020204030203" pitchFamily="34" charset="0"/>
            </a:endParaRPr>
          </a:p>
          <a:p>
            <a:pPr marL="285750" indent="-285750">
              <a:buFont typeface="Arial" panose="020B0604020202020204" pitchFamily="34" charset="0"/>
              <a:buChar char="•"/>
            </a:pPr>
            <a:r>
              <a:rPr lang="en-GB" sz="2400" dirty="0">
                <a:solidFill>
                  <a:schemeClr val="accent1"/>
                </a:solidFill>
                <a:latin typeface="Lato" panose="020F0502020204030203" pitchFamily="34" charset="0"/>
              </a:rPr>
              <a:t>The WB6 are still in search of a political culture of integrity.</a:t>
            </a:r>
          </a:p>
          <a:p>
            <a:pPr marL="285750" indent="-285750">
              <a:buFont typeface="Arial" panose="020B0604020202020204" pitchFamily="34" charset="0"/>
              <a:buChar char="•"/>
            </a:pPr>
            <a:endParaRPr lang="en-AT" sz="2400" dirty="0">
              <a:solidFill>
                <a:schemeClr val="accent1"/>
              </a:solidFill>
              <a:latin typeface="Lato" panose="020F0502020204030203" pitchFamily="34" charset="0"/>
            </a:endParaRPr>
          </a:p>
          <a:p>
            <a:pPr marL="285750" indent="-285750">
              <a:buFont typeface="Arial" panose="020B0604020202020204" pitchFamily="34" charset="0"/>
              <a:buChar char="•"/>
            </a:pPr>
            <a:r>
              <a:rPr lang="en-AT" sz="2400" dirty="0">
                <a:solidFill>
                  <a:schemeClr val="accent1"/>
                </a:solidFill>
                <a:latin typeface="Lato" panose="020F0502020204030203" pitchFamily="34" charset="0"/>
              </a:rPr>
              <a:t>Progress has been made in regulating and controlling the financing of political parties</a:t>
            </a:r>
          </a:p>
          <a:p>
            <a:pPr marL="742950" lvl="1" indent="-285750">
              <a:buFont typeface="Arial" panose="020B0604020202020204" pitchFamily="34" charset="0"/>
              <a:buChar char="•"/>
            </a:pPr>
            <a:r>
              <a:rPr lang="en-AT" sz="2400" dirty="0">
                <a:solidFill>
                  <a:schemeClr val="accent1"/>
                </a:solidFill>
                <a:latin typeface="Lato" panose="020F0502020204030203" pitchFamily="34" charset="0"/>
              </a:rPr>
              <a:t>Role of international, and donor community.</a:t>
            </a:r>
          </a:p>
          <a:p>
            <a:pPr marL="742950" lvl="1" indent="-285750">
              <a:buFont typeface="Arial" panose="020B0604020202020204" pitchFamily="34" charset="0"/>
              <a:buChar char="•"/>
            </a:pPr>
            <a:endParaRPr lang="en-AT" sz="2400" dirty="0">
              <a:solidFill>
                <a:schemeClr val="accent1"/>
              </a:solidFill>
              <a:latin typeface="Lato" panose="020F0502020204030203" pitchFamily="34" charset="0"/>
            </a:endParaRPr>
          </a:p>
          <a:p>
            <a:pPr marL="285750" indent="-285750">
              <a:buFont typeface="Arial" panose="020B0604020202020204" pitchFamily="34" charset="0"/>
              <a:buChar char="•"/>
            </a:pPr>
            <a:r>
              <a:rPr lang="en-AT" sz="2400" dirty="0">
                <a:solidFill>
                  <a:schemeClr val="accent1"/>
                </a:solidFill>
                <a:latin typeface="Lato" panose="020F0502020204030203" pitchFamily="34" charset="0"/>
              </a:rPr>
              <a:t>Implementation lacking:</a:t>
            </a:r>
          </a:p>
          <a:p>
            <a:pPr marL="742950" lvl="1" indent="-285750">
              <a:buFont typeface="Arial" panose="020B0604020202020204" pitchFamily="34" charset="0"/>
              <a:buChar char="•"/>
            </a:pPr>
            <a:r>
              <a:rPr lang="en-AT" sz="2400" dirty="0">
                <a:solidFill>
                  <a:schemeClr val="accent1"/>
                </a:solidFill>
                <a:latin typeface="Lato" panose="020F0502020204030203" pitchFamily="34" charset="0"/>
              </a:rPr>
              <a:t>Not sufficiently internalized</a:t>
            </a:r>
          </a:p>
          <a:p>
            <a:pPr marL="742950" lvl="1" indent="-285750">
              <a:buFont typeface="Arial" panose="020B0604020202020204" pitchFamily="34" charset="0"/>
              <a:buChar char="•"/>
            </a:pPr>
            <a:r>
              <a:rPr lang="en-AT" sz="2400" dirty="0">
                <a:solidFill>
                  <a:schemeClr val="accent1"/>
                </a:solidFill>
                <a:latin typeface="Lato" panose="020F0502020204030203" pitchFamily="34" charset="0"/>
              </a:rPr>
              <a:t>Whole-of-society effort is needed to promote a culture of integrity</a:t>
            </a:r>
          </a:p>
          <a:p>
            <a:pPr marL="742950" lvl="1" indent="-285750">
              <a:buFont typeface="Arial" panose="020B0604020202020204" pitchFamily="34" charset="0"/>
              <a:buChar char="•"/>
            </a:pPr>
            <a:r>
              <a:rPr lang="en-AT" sz="2400" dirty="0">
                <a:solidFill>
                  <a:schemeClr val="accent1"/>
                </a:solidFill>
                <a:latin typeface="Lato" panose="020F0502020204030203" pitchFamily="34" charset="0"/>
              </a:rPr>
              <a:t>Lack of political will and no ample mandate for control institutions.</a:t>
            </a:r>
          </a:p>
        </p:txBody>
      </p:sp>
    </p:spTree>
    <p:extLst>
      <p:ext uri="{BB962C8B-B14F-4D97-AF65-F5344CB8AC3E}">
        <p14:creationId xmlns:p14="http://schemas.microsoft.com/office/powerpoint/2010/main" val="206376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50240E-75F3-23FB-5182-A46BA7DBEA71}"/>
              </a:ext>
            </a:extLst>
          </p:cNvPr>
          <p:cNvPicPr>
            <a:picLocks noChangeAspect="1"/>
          </p:cNvPicPr>
          <p:nvPr/>
        </p:nvPicPr>
        <p:blipFill>
          <a:blip r:embed="rId2"/>
          <a:stretch>
            <a:fillRect/>
          </a:stretch>
        </p:blipFill>
        <p:spPr>
          <a:xfrm>
            <a:off x="7338349" y="0"/>
            <a:ext cx="4853652" cy="6858000"/>
          </a:xfrm>
          <a:prstGeom prst="rect">
            <a:avLst/>
          </a:prstGeom>
        </p:spPr>
      </p:pic>
      <p:pic>
        <p:nvPicPr>
          <p:cNvPr id="5" name="Imagem 4">
            <a:extLst>
              <a:ext uri="{FF2B5EF4-FFF2-40B4-BE49-F238E27FC236}">
                <a16:creationId xmlns:a16="http://schemas.microsoft.com/office/drawing/2014/main" id="{D4A6DE34-DE38-4B46-A223-796E42270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941" y="0"/>
            <a:ext cx="12190816" cy="6858000"/>
          </a:xfrm>
          <a:prstGeom prst="rect">
            <a:avLst/>
          </a:prstGeom>
        </p:spPr>
      </p:pic>
      <p:sp>
        <p:nvSpPr>
          <p:cNvPr id="10" name="Shape 61">
            <a:extLst>
              <a:ext uri="{FF2B5EF4-FFF2-40B4-BE49-F238E27FC236}">
                <a16:creationId xmlns:a16="http://schemas.microsoft.com/office/drawing/2014/main" id="{160D2164-D78D-4A77-A102-8DCFBBE37462}"/>
              </a:ext>
            </a:extLst>
          </p:cNvPr>
          <p:cNvSpPr/>
          <p:nvPr/>
        </p:nvSpPr>
        <p:spPr>
          <a:xfrm>
            <a:off x="775707" y="751756"/>
            <a:ext cx="6794340" cy="569379"/>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pPr lvl="0">
              <a:defRPr sz="1800"/>
            </a:pPr>
            <a:r>
              <a:rPr lang="en-US" sz="3200" b="1" dirty="0">
                <a:solidFill>
                  <a:srgbClr val="48385C"/>
                </a:solidFill>
                <a:latin typeface="Lato Black" panose="020F0502020204030203" pitchFamily="34" charset="0"/>
                <a:ea typeface="Lato Black" panose="020F0502020204030203" pitchFamily="34" charset="0"/>
                <a:cs typeface="Lato Black" panose="020F0502020204030203" pitchFamily="34" charset="0"/>
                <a:sym typeface="Roboto Medium"/>
              </a:rPr>
              <a:t>CONCLUSIONS</a:t>
            </a:r>
            <a:endParaRPr lang="en-US" sz="3200" b="1" dirty="0">
              <a:solidFill>
                <a:srgbClr val="48385C"/>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11" name="Gráfico 10">
            <a:extLst>
              <a:ext uri="{FF2B5EF4-FFF2-40B4-BE49-F238E27FC236}">
                <a16:creationId xmlns:a16="http://schemas.microsoft.com/office/drawing/2014/main" id="{1EA6D4A4-EE90-4801-96C0-200F1586B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302" y="248371"/>
            <a:ext cx="1272810" cy="419608"/>
          </a:xfrm>
          <a:prstGeom prst="rect">
            <a:avLst/>
          </a:prstGeom>
        </p:spPr>
      </p:pic>
      <p:sp>
        <p:nvSpPr>
          <p:cNvPr id="2" name="TextBox 1">
            <a:extLst>
              <a:ext uri="{FF2B5EF4-FFF2-40B4-BE49-F238E27FC236}">
                <a16:creationId xmlns:a16="http://schemas.microsoft.com/office/drawing/2014/main" id="{358F7DC0-51E6-DFAD-D3B6-40E41BEBCDB2}"/>
              </a:ext>
            </a:extLst>
          </p:cNvPr>
          <p:cNvSpPr txBox="1"/>
          <p:nvPr/>
        </p:nvSpPr>
        <p:spPr>
          <a:xfrm>
            <a:off x="775707" y="1036445"/>
            <a:ext cx="6290111" cy="5262979"/>
          </a:xfrm>
          <a:prstGeom prst="rect">
            <a:avLst/>
          </a:prstGeom>
          <a:noFill/>
        </p:spPr>
        <p:txBody>
          <a:bodyPr wrap="square" rtlCol="0">
            <a:spAutoFit/>
          </a:bodyPr>
          <a:lstStyle/>
          <a:p>
            <a:endParaRPr lang="en-AT" sz="2400" dirty="0">
              <a:solidFill>
                <a:schemeClr val="accent1"/>
              </a:solidFill>
              <a:latin typeface="Lato" panose="020F0502020204030203" pitchFamily="34" charset="0"/>
            </a:endParaRPr>
          </a:p>
          <a:p>
            <a:pPr marL="285750" indent="-285750">
              <a:buFont typeface="Arial" panose="020B0604020202020204" pitchFamily="34" charset="0"/>
              <a:buChar char="•"/>
            </a:pPr>
            <a:r>
              <a:rPr lang="en-GB" sz="2400" dirty="0">
                <a:solidFill>
                  <a:schemeClr val="accent1"/>
                </a:solidFill>
                <a:latin typeface="Lato" panose="020F0502020204030203" pitchFamily="34" charset="0"/>
              </a:rPr>
              <a:t>Role of Civil Society is well recognized in the WB6</a:t>
            </a:r>
          </a:p>
          <a:p>
            <a:pPr marL="742950" lvl="1" indent="-285750">
              <a:buFont typeface="Arial" panose="020B0604020202020204" pitchFamily="34" charset="0"/>
              <a:buChar char="•"/>
            </a:pPr>
            <a:r>
              <a:rPr lang="en-GB" sz="2400" dirty="0">
                <a:solidFill>
                  <a:schemeClr val="accent1"/>
                </a:solidFill>
                <a:latin typeface="Lato" panose="020F0502020204030203" pitchFamily="34" charset="0"/>
              </a:rPr>
              <a:t>But, institutionalization of civil society’s oversight role necessary.</a:t>
            </a:r>
          </a:p>
          <a:p>
            <a:endParaRPr lang="en-AT" sz="2400" dirty="0">
              <a:solidFill>
                <a:schemeClr val="accent1"/>
              </a:solidFill>
              <a:latin typeface="Lato" panose="020F0502020204030203" pitchFamily="34" charset="0"/>
            </a:endParaRPr>
          </a:p>
          <a:p>
            <a:pPr marL="342900" indent="-342900">
              <a:buFont typeface="Arial" panose="020B0604020202020204" pitchFamily="34" charset="0"/>
              <a:buChar char="•"/>
            </a:pPr>
            <a:r>
              <a:rPr lang="en-AT" sz="2400" dirty="0">
                <a:solidFill>
                  <a:schemeClr val="accent1"/>
                </a:solidFill>
                <a:latin typeface="Lato" panose="020F0502020204030203" pitchFamily="34" charset="0"/>
              </a:rPr>
              <a:t>Deep reforms necessary to change the state of affairs</a:t>
            </a:r>
          </a:p>
          <a:p>
            <a:pPr marL="800100" lvl="1" indent="-342900">
              <a:buFont typeface="Arial" panose="020B0604020202020204" pitchFamily="34" charset="0"/>
              <a:buChar char="•"/>
            </a:pPr>
            <a:r>
              <a:rPr lang="en-AT" sz="2400" dirty="0">
                <a:solidFill>
                  <a:schemeClr val="accent1"/>
                </a:solidFill>
                <a:latin typeface="Lato" panose="020F0502020204030203" pitchFamily="34" charset="0"/>
              </a:rPr>
              <a:t>Not possible if </a:t>
            </a:r>
            <a:r>
              <a:rPr lang="en-GB" sz="2400" dirty="0">
                <a:solidFill>
                  <a:schemeClr val="accent1"/>
                </a:solidFill>
                <a:latin typeface="Lato" panose="020F0502020204030203" pitchFamily="34" charset="0"/>
              </a:rPr>
              <a:t>SOEs and the public procurement processes are under the control of the political parties in power and considered to be electoral prey.</a:t>
            </a:r>
          </a:p>
          <a:p>
            <a:pPr marL="800100" lvl="1" indent="-342900">
              <a:buFont typeface="Arial" panose="020B0604020202020204" pitchFamily="34" charset="0"/>
              <a:buChar char="•"/>
            </a:pPr>
            <a:endParaRPr lang="en-AT" sz="2400" dirty="0">
              <a:solidFill>
                <a:schemeClr val="accent1"/>
              </a:solidFill>
              <a:latin typeface="Lato" panose="020F0502020204030203" pitchFamily="34" charset="0"/>
            </a:endParaRPr>
          </a:p>
          <a:p>
            <a:pPr marL="285750" indent="-285750">
              <a:buFont typeface="Arial" panose="020B0604020202020204" pitchFamily="34" charset="0"/>
              <a:buChar char="•"/>
            </a:pPr>
            <a:r>
              <a:rPr lang="en-GB" sz="2400" dirty="0">
                <a:solidFill>
                  <a:schemeClr val="accent1"/>
                </a:solidFill>
                <a:latin typeface="Lato" panose="020F0502020204030203" pitchFamily="34" charset="0"/>
              </a:rPr>
              <a:t>A change in the political culture is needed.</a:t>
            </a:r>
            <a:endParaRPr lang="en-AT" sz="2400" dirty="0">
              <a:solidFill>
                <a:schemeClr val="accent1"/>
              </a:solidFill>
              <a:latin typeface="Lato" panose="020F0502020204030203" pitchFamily="34" charset="0"/>
            </a:endParaRPr>
          </a:p>
        </p:txBody>
      </p:sp>
    </p:spTree>
    <p:extLst>
      <p:ext uri="{BB962C8B-B14F-4D97-AF65-F5344CB8AC3E}">
        <p14:creationId xmlns:p14="http://schemas.microsoft.com/office/powerpoint/2010/main" val="8545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B57593-3854-E454-21A9-A2E40ED6B2BC}"/>
              </a:ext>
            </a:extLst>
          </p:cNvPr>
          <p:cNvSpPr/>
          <p:nvPr/>
        </p:nvSpPr>
        <p:spPr>
          <a:xfrm>
            <a:off x="2459075" y="711579"/>
            <a:ext cx="7832909" cy="1569660"/>
          </a:xfrm>
          <a:prstGeom prst="rect">
            <a:avLst/>
          </a:prstGeom>
        </p:spPr>
        <p:txBody>
          <a:bodyPr wrap="square">
            <a:spAutoFit/>
          </a:bodyPr>
          <a:lstStyle/>
          <a:p>
            <a:pPr algn="ctr"/>
            <a:r>
              <a:rPr lang="en-GB" sz="3200" b="1" dirty="0">
                <a:solidFill>
                  <a:schemeClr val="tx2"/>
                </a:solidFill>
                <a:latin typeface="Lato" panose="020F0502020204030203" pitchFamily="34" charset="0"/>
              </a:rPr>
              <a:t>Phase 6 Anti-Corruption:</a:t>
            </a:r>
          </a:p>
          <a:p>
            <a:pPr algn="ctr"/>
            <a:r>
              <a:rPr lang="en-GB" sz="3200" b="1" dirty="0">
                <a:solidFill>
                  <a:schemeClr val="tx2"/>
                </a:solidFill>
                <a:latin typeface="Lato" panose="020F0502020204030203" pitchFamily="34" charset="0"/>
              </a:rPr>
              <a:t>Integrity and Independence of Criminal Justice bodies</a:t>
            </a:r>
            <a:endParaRPr lang="en-US" sz="3200" b="1" dirty="0">
              <a:solidFill>
                <a:schemeClr val="tx2"/>
              </a:solidFill>
              <a:latin typeface="Lato" panose="020F0502020204030203" pitchFamily="34" charset="0"/>
            </a:endParaRPr>
          </a:p>
        </p:txBody>
      </p:sp>
      <p:pic>
        <p:nvPicPr>
          <p:cNvPr id="9" name="Gráfico 10">
            <a:extLst>
              <a:ext uri="{FF2B5EF4-FFF2-40B4-BE49-F238E27FC236}">
                <a16:creationId xmlns:a16="http://schemas.microsoft.com/office/drawing/2014/main" id="{ED943476-A574-3795-C404-2B34924A9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279" y="527047"/>
            <a:ext cx="1587101" cy="523220"/>
          </a:xfrm>
          <a:prstGeom prst="rect">
            <a:avLst/>
          </a:prstGeom>
        </p:spPr>
      </p:pic>
      <p:pic>
        <p:nvPicPr>
          <p:cNvPr id="12" name="Picture 11">
            <a:extLst>
              <a:ext uri="{FF2B5EF4-FFF2-40B4-BE49-F238E27FC236}">
                <a16:creationId xmlns:a16="http://schemas.microsoft.com/office/drawing/2014/main" id="{018B1C28-5944-0DF1-A459-797A122572BD}"/>
              </a:ext>
            </a:extLst>
          </p:cNvPr>
          <p:cNvPicPr>
            <a:picLocks noChangeAspect="1"/>
          </p:cNvPicPr>
          <p:nvPr/>
        </p:nvPicPr>
        <p:blipFill>
          <a:blip r:embed="rId5">
            <a:alphaModFix/>
            <a:duotone>
              <a:prstClr val="black"/>
              <a:schemeClr val="accent1">
                <a:tint val="45000"/>
                <a:satMod val="400000"/>
              </a:schemeClr>
            </a:duotone>
            <a:lum bright="-56000"/>
          </a:blip>
          <a:stretch>
            <a:fillRect/>
          </a:stretch>
        </p:blipFill>
        <p:spPr>
          <a:xfrm>
            <a:off x="1597439" y="2884884"/>
            <a:ext cx="994954" cy="1088231"/>
          </a:xfrm>
          <a:prstGeom prst="rect">
            <a:avLst/>
          </a:prstGeom>
          <a:noFill/>
        </p:spPr>
      </p:pic>
      <p:pic>
        <p:nvPicPr>
          <p:cNvPr id="13" name="Picture 12">
            <a:extLst>
              <a:ext uri="{FF2B5EF4-FFF2-40B4-BE49-F238E27FC236}">
                <a16:creationId xmlns:a16="http://schemas.microsoft.com/office/drawing/2014/main" id="{9980D2C8-4F7B-120B-EA6F-70882FA77363}"/>
              </a:ext>
            </a:extLst>
          </p:cNvPr>
          <p:cNvPicPr>
            <a:picLocks noChangeAspect="1"/>
          </p:cNvPicPr>
          <p:nvPr/>
        </p:nvPicPr>
        <p:blipFill>
          <a:blip r:embed="rId6">
            <a:duotone>
              <a:prstClr val="black"/>
              <a:schemeClr val="tx2">
                <a:tint val="45000"/>
                <a:satMod val="400000"/>
              </a:schemeClr>
            </a:duotone>
            <a:lum bright="-50000"/>
          </a:blip>
          <a:stretch>
            <a:fillRect/>
          </a:stretch>
        </p:blipFill>
        <p:spPr>
          <a:xfrm>
            <a:off x="4174203" y="2884885"/>
            <a:ext cx="1055907" cy="1088230"/>
          </a:xfrm>
          <a:prstGeom prst="rect">
            <a:avLst/>
          </a:prstGeom>
        </p:spPr>
      </p:pic>
      <p:pic>
        <p:nvPicPr>
          <p:cNvPr id="14" name="Picture 13">
            <a:extLst>
              <a:ext uri="{FF2B5EF4-FFF2-40B4-BE49-F238E27FC236}">
                <a16:creationId xmlns:a16="http://schemas.microsoft.com/office/drawing/2014/main" id="{2F0A1A33-117A-E474-9F32-7F4372C21160}"/>
              </a:ext>
            </a:extLst>
          </p:cNvPr>
          <p:cNvPicPr>
            <a:picLocks noChangeAspect="1"/>
          </p:cNvPicPr>
          <p:nvPr/>
        </p:nvPicPr>
        <p:blipFill>
          <a:blip r:embed="rId7">
            <a:duotone>
              <a:prstClr val="black"/>
              <a:schemeClr val="accent1">
                <a:tint val="45000"/>
                <a:satMod val="400000"/>
              </a:schemeClr>
            </a:duotone>
            <a:lum bright="-54000"/>
          </a:blip>
          <a:stretch>
            <a:fillRect/>
          </a:stretch>
        </p:blipFill>
        <p:spPr>
          <a:xfrm>
            <a:off x="9690247" y="2605132"/>
            <a:ext cx="994954" cy="1297765"/>
          </a:xfrm>
          <a:prstGeom prst="rect">
            <a:avLst/>
          </a:prstGeom>
        </p:spPr>
      </p:pic>
      <p:pic>
        <p:nvPicPr>
          <p:cNvPr id="15" name="Picture 14">
            <a:extLst>
              <a:ext uri="{FF2B5EF4-FFF2-40B4-BE49-F238E27FC236}">
                <a16:creationId xmlns:a16="http://schemas.microsoft.com/office/drawing/2014/main" id="{66D01E36-BE0F-B93A-BC8B-E6821A4BC3B2}"/>
              </a:ext>
            </a:extLst>
          </p:cNvPr>
          <p:cNvPicPr>
            <a:picLocks noChangeAspect="1"/>
          </p:cNvPicPr>
          <p:nvPr/>
        </p:nvPicPr>
        <p:blipFill>
          <a:blip r:embed="rId8">
            <a:duotone>
              <a:prstClr val="black"/>
              <a:schemeClr val="tx2">
                <a:tint val="45000"/>
                <a:satMod val="400000"/>
              </a:schemeClr>
            </a:duotone>
            <a:lum bright="-56000"/>
          </a:blip>
          <a:stretch>
            <a:fillRect/>
          </a:stretch>
        </p:blipFill>
        <p:spPr>
          <a:xfrm>
            <a:off x="6902560" y="2884884"/>
            <a:ext cx="1205877" cy="1088231"/>
          </a:xfrm>
          <a:prstGeom prst="rect">
            <a:avLst/>
          </a:prstGeom>
        </p:spPr>
      </p:pic>
      <p:sp>
        <p:nvSpPr>
          <p:cNvPr id="16" name="TextBox 15">
            <a:extLst>
              <a:ext uri="{FF2B5EF4-FFF2-40B4-BE49-F238E27FC236}">
                <a16:creationId xmlns:a16="http://schemas.microsoft.com/office/drawing/2014/main" id="{B26DF3A4-838D-481C-28DC-3381EC9B6DE1}"/>
              </a:ext>
            </a:extLst>
          </p:cNvPr>
          <p:cNvSpPr txBox="1"/>
          <p:nvPr/>
        </p:nvSpPr>
        <p:spPr>
          <a:xfrm>
            <a:off x="1292576" y="4228671"/>
            <a:ext cx="1587101" cy="523220"/>
          </a:xfrm>
          <a:prstGeom prst="rect">
            <a:avLst/>
          </a:prstGeom>
          <a:noFill/>
        </p:spPr>
        <p:txBody>
          <a:bodyPr wrap="square" rtlCol="0">
            <a:spAutoFit/>
          </a:bodyPr>
          <a:lstStyle/>
          <a:p>
            <a:pPr algn="ctr"/>
            <a:r>
              <a:rPr lang="en-AT" sz="2800" b="1" dirty="0">
                <a:solidFill>
                  <a:schemeClr val="accent1"/>
                </a:solidFill>
                <a:latin typeface="Lato" panose="020F0502020204030203" pitchFamily="34" charset="0"/>
              </a:rPr>
              <a:t>POLICE</a:t>
            </a:r>
          </a:p>
        </p:txBody>
      </p:sp>
      <p:sp>
        <p:nvSpPr>
          <p:cNvPr id="17" name="TextBox 16">
            <a:extLst>
              <a:ext uri="{FF2B5EF4-FFF2-40B4-BE49-F238E27FC236}">
                <a16:creationId xmlns:a16="http://schemas.microsoft.com/office/drawing/2014/main" id="{048FD73F-5435-354B-AA5F-53446BD561F9}"/>
              </a:ext>
            </a:extLst>
          </p:cNvPr>
          <p:cNvSpPr txBox="1"/>
          <p:nvPr/>
        </p:nvSpPr>
        <p:spPr>
          <a:xfrm>
            <a:off x="3520608" y="4226790"/>
            <a:ext cx="2854922" cy="523220"/>
          </a:xfrm>
          <a:prstGeom prst="rect">
            <a:avLst/>
          </a:prstGeom>
          <a:noFill/>
        </p:spPr>
        <p:txBody>
          <a:bodyPr wrap="square" rtlCol="0">
            <a:spAutoFit/>
          </a:bodyPr>
          <a:lstStyle/>
          <a:p>
            <a:r>
              <a:rPr lang="en-AT" sz="2800" b="1" dirty="0">
                <a:solidFill>
                  <a:schemeClr val="tx2"/>
                </a:solidFill>
                <a:latin typeface="Lato" panose="020F0502020204030203" pitchFamily="34" charset="0"/>
              </a:rPr>
              <a:t>PROSECUTION</a:t>
            </a:r>
          </a:p>
        </p:txBody>
      </p:sp>
      <p:sp>
        <p:nvSpPr>
          <p:cNvPr id="18" name="TextBox 17">
            <a:extLst>
              <a:ext uri="{FF2B5EF4-FFF2-40B4-BE49-F238E27FC236}">
                <a16:creationId xmlns:a16="http://schemas.microsoft.com/office/drawing/2014/main" id="{FFFACE79-E8F6-FA25-281D-623C057BD9AB}"/>
              </a:ext>
            </a:extLst>
          </p:cNvPr>
          <p:cNvSpPr txBox="1"/>
          <p:nvPr/>
        </p:nvSpPr>
        <p:spPr>
          <a:xfrm>
            <a:off x="6680976" y="4226790"/>
            <a:ext cx="2854922" cy="523220"/>
          </a:xfrm>
          <a:prstGeom prst="rect">
            <a:avLst/>
          </a:prstGeom>
          <a:noFill/>
        </p:spPr>
        <p:txBody>
          <a:bodyPr wrap="square" rtlCol="0">
            <a:spAutoFit/>
          </a:bodyPr>
          <a:lstStyle/>
          <a:p>
            <a:r>
              <a:rPr lang="en-AT" sz="2800" b="1" dirty="0">
                <a:solidFill>
                  <a:schemeClr val="tx2"/>
                </a:solidFill>
                <a:latin typeface="Lato" panose="020F0502020204030203" pitchFamily="34" charset="0"/>
              </a:rPr>
              <a:t>JUDICIARY</a:t>
            </a:r>
          </a:p>
        </p:txBody>
      </p:sp>
      <p:sp>
        <p:nvSpPr>
          <p:cNvPr id="19" name="TextBox 18">
            <a:extLst>
              <a:ext uri="{FF2B5EF4-FFF2-40B4-BE49-F238E27FC236}">
                <a16:creationId xmlns:a16="http://schemas.microsoft.com/office/drawing/2014/main" id="{BAC8EFF9-B79E-6060-75EF-1195B34E7BAC}"/>
              </a:ext>
            </a:extLst>
          </p:cNvPr>
          <p:cNvSpPr txBox="1"/>
          <p:nvPr/>
        </p:nvSpPr>
        <p:spPr>
          <a:xfrm>
            <a:off x="9257740" y="4226790"/>
            <a:ext cx="2854922" cy="1815882"/>
          </a:xfrm>
          <a:prstGeom prst="rect">
            <a:avLst/>
          </a:prstGeom>
          <a:noFill/>
        </p:spPr>
        <p:txBody>
          <a:bodyPr wrap="square" rtlCol="0">
            <a:spAutoFit/>
          </a:bodyPr>
          <a:lstStyle/>
          <a:p>
            <a:r>
              <a:rPr lang="en-AT" sz="2800" b="1" dirty="0">
                <a:solidFill>
                  <a:schemeClr val="tx2"/>
                </a:solidFill>
                <a:latin typeface="Lato" panose="020F0502020204030203" pitchFamily="34" charset="0"/>
              </a:rPr>
              <a:t>SPECIALISED ANTI-CORRUPTION AGENCIES</a:t>
            </a:r>
          </a:p>
        </p:txBody>
      </p:sp>
    </p:spTree>
    <p:extLst>
      <p:ext uri="{BB962C8B-B14F-4D97-AF65-F5344CB8AC3E}">
        <p14:creationId xmlns:p14="http://schemas.microsoft.com/office/powerpoint/2010/main" val="125168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E00FFD77-A44D-EC6E-F495-DBA486E43265}"/>
              </a:ext>
            </a:extLst>
          </p:cNvPr>
          <p:cNvPicPr>
            <a:picLocks noChangeAspect="1"/>
          </p:cNvPicPr>
          <p:nvPr/>
        </p:nvPicPr>
        <p:blipFill>
          <a:blip r:embed="rId3"/>
          <a:stretch>
            <a:fillRect/>
          </a:stretch>
        </p:blipFill>
        <p:spPr>
          <a:xfrm>
            <a:off x="-3541" y="0"/>
            <a:ext cx="12199084" cy="6858000"/>
          </a:xfrm>
          <a:prstGeom prst="rect">
            <a:avLst/>
          </a:prstGeom>
        </p:spPr>
      </p:pic>
      <p:sp>
        <p:nvSpPr>
          <p:cNvPr id="3" name="TextBox 2">
            <a:extLst>
              <a:ext uri="{FF2B5EF4-FFF2-40B4-BE49-F238E27FC236}">
                <a16:creationId xmlns:a16="http://schemas.microsoft.com/office/drawing/2014/main" id="{5529ABFA-EAD3-76FE-A399-4C29F09C2973}"/>
              </a:ext>
            </a:extLst>
          </p:cNvPr>
          <p:cNvSpPr txBox="1"/>
          <p:nvPr/>
        </p:nvSpPr>
        <p:spPr>
          <a:xfrm>
            <a:off x="1084751" y="2935444"/>
            <a:ext cx="5320687" cy="892552"/>
          </a:xfrm>
          <a:prstGeom prst="rect">
            <a:avLst/>
          </a:prstGeom>
          <a:noFill/>
        </p:spPr>
        <p:txBody>
          <a:bodyPr wrap="none" rtlCol="0">
            <a:spAutoFit/>
          </a:bodyPr>
          <a:lstStyle/>
          <a:p>
            <a:r>
              <a:rPr lang="en-US" sz="2600" dirty="0">
                <a:solidFill>
                  <a:srgbClr val="9B9883"/>
                </a:solidFill>
                <a:latin typeface="Lato" panose="020F0502020204030203" pitchFamily="34" charset="0"/>
                <a:ea typeface="Lato" panose="020F0502020204030203" pitchFamily="34" charset="0"/>
                <a:cs typeface="Lato" panose="020F0502020204030203" pitchFamily="34" charset="0"/>
              </a:rPr>
              <a:t>Contact</a:t>
            </a:r>
          </a:p>
          <a:p>
            <a:r>
              <a:rPr lang="en-US" sz="2600" b="1" dirty="0" err="1">
                <a:solidFill>
                  <a:srgbClr val="9B9883"/>
                </a:solidFill>
                <a:latin typeface="Lato" panose="020F0502020204030203" pitchFamily="34" charset="0"/>
                <a:ea typeface="Lato" panose="020F0502020204030203" pitchFamily="34" charset="0"/>
                <a:cs typeface="Lato" panose="020F0502020204030203" pitchFamily="34" charset="0"/>
              </a:rPr>
              <a:t>Ioannis.vlassis@globalinitiative.net</a:t>
            </a:r>
            <a:endParaRPr lang="en-US" sz="2600" b="1" dirty="0">
              <a:solidFill>
                <a:srgbClr val="9B9883"/>
              </a:solidFill>
              <a:latin typeface="Lato" panose="020F0502020204030203" pitchFamily="34" charset="0"/>
              <a:ea typeface="Lato" panose="020F0502020204030203" pitchFamily="34" charset="0"/>
              <a:cs typeface="Lato" panose="020F0502020204030203" pitchFamily="34" charset="0"/>
            </a:endParaRPr>
          </a:p>
        </p:txBody>
      </p:sp>
      <p:sp>
        <p:nvSpPr>
          <p:cNvPr id="2" name="Shape 61">
            <a:extLst>
              <a:ext uri="{FF2B5EF4-FFF2-40B4-BE49-F238E27FC236}">
                <a16:creationId xmlns:a16="http://schemas.microsoft.com/office/drawing/2014/main" id="{26E85AFD-DA57-E3FC-0DDC-EFD4C0F85BEE}"/>
              </a:ext>
            </a:extLst>
          </p:cNvPr>
          <p:cNvSpPr/>
          <p:nvPr/>
        </p:nvSpPr>
        <p:spPr>
          <a:xfrm>
            <a:off x="1084751" y="1372322"/>
            <a:ext cx="6324578" cy="984885"/>
          </a:xfrm>
          <a:prstGeom prst="rect">
            <a:avLst/>
          </a:prstGeom>
          <a:ln w="12700">
            <a:miter lim="400000"/>
          </a:ln>
          <a:extLst>
            <a:ext uri="{C572A759-6A51-4108-AA02-DFA0A04FC94B}">
              <ma14:wrappingTextBoxFlag xmlns="" xmlns:ma14="http://schemas.microsoft.com/office/mac/drawingml/2011/main" val="1"/>
            </a:ext>
          </a:extLst>
        </p:spPr>
        <p:txBody>
          <a:bodyPr wrap="square" lIns="76200" tIns="76200" rIns="76200" bIns="76200" anchor="t">
            <a:spAutoFit/>
          </a:bodyPr>
          <a:lstStyle/>
          <a:p>
            <a:pPr lvl="0">
              <a:defRPr sz="1800"/>
            </a:pPr>
            <a:r>
              <a:rPr lang="en-US" sz="54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THANK YOU!</a:t>
            </a:r>
            <a:endParaRPr lang="en-US" sz="54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sp>
        <p:nvSpPr>
          <p:cNvPr id="5" name="TextBox 4">
            <a:extLst>
              <a:ext uri="{FF2B5EF4-FFF2-40B4-BE49-F238E27FC236}">
                <a16:creationId xmlns:a16="http://schemas.microsoft.com/office/drawing/2014/main" id="{B0BBD3C1-4C43-50F8-5B79-DCBC362FB0C3}"/>
              </a:ext>
            </a:extLst>
          </p:cNvPr>
          <p:cNvSpPr txBox="1"/>
          <p:nvPr/>
        </p:nvSpPr>
        <p:spPr>
          <a:xfrm>
            <a:off x="1084750" y="4145664"/>
            <a:ext cx="2666114" cy="461665"/>
          </a:xfrm>
          <a:prstGeom prst="rect">
            <a:avLst/>
          </a:prstGeom>
          <a:noFill/>
        </p:spPr>
        <p:txBody>
          <a:bodyPr wrap="none" rtlCol="0">
            <a:spAutoFit/>
          </a:bodyPr>
          <a:lstStyle/>
          <a:p>
            <a:r>
              <a:rPr lang="en-US" sz="2400" dirty="0" err="1">
                <a:solidFill>
                  <a:schemeClr val="bg1"/>
                </a:solidFill>
                <a:latin typeface="Lato" panose="020F0502020204030203" pitchFamily="34" charset="0"/>
                <a:ea typeface="Lato" panose="020F0502020204030203" pitchFamily="34" charset="0"/>
                <a:cs typeface="Lato" panose="020F0502020204030203" pitchFamily="34" charset="0"/>
              </a:rPr>
              <a:t>globalinitiative.net</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 company name&#10;&#10;Description automatically generated">
            <a:extLst>
              <a:ext uri="{FF2B5EF4-FFF2-40B4-BE49-F238E27FC236}">
                <a16:creationId xmlns:a16="http://schemas.microsoft.com/office/drawing/2014/main" id="{AC217F5F-1855-6D59-8E39-6179613FBDC2}"/>
              </a:ext>
            </a:extLst>
          </p:cNvPr>
          <p:cNvPicPr>
            <a:picLocks noChangeAspect="1"/>
          </p:cNvPicPr>
          <p:nvPr/>
        </p:nvPicPr>
        <p:blipFill rotWithShape="1">
          <a:blip r:embed="rId4"/>
          <a:srcRect l="27612" r="28304"/>
          <a:stretch/>
        </p:blipFill>
        <p:spPr>
          <a:xfrm>
            <a:off x="8033238" y="1289524"/>
            <a:ext cx="3419702" cy="4360930"/>
          </a:xfrm>
          <a:prstGeom prst="rect">
            <a:avLst/>
          </a:prstGeom>
        </p:spPr>
      </p:pic>
    </p:spTree>
    <p:extLst>
      <p:ext uri="{BB962C8B-B14F-4D97-AF65-F5344CB8AC3E}">
        <p14:creationId xmlns:p14="http://schemas.microsoft.com/office/powerpoint/2010/main" val="288285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99CAF98D-273D-0520-2BDC-11B0DBB438D4}"/>
              </a:ext>
            </a:extLst>
          </p:cNvPr>
          <p:cNvPicPr>
            <a:picLocks noChangeAspect="1"/>
          </p:cNvPicPr>
          <p:nvPr/>
        </p:nvPicPr>
        <p:blipFill>
          <a:blip r:embed="rId3"/>
          <a:stretch>
            <a:fillRect/>
          </a:stretch>
        </p:blipFill>
        <p:spPr>
          <a:xfrm>
            <a:off x="-1" y="0"/>
            <a:ext cx="12199085" cy="6858000"/>
          </a:xfrm>
          <a:prstGeom prst="rect">
            <a:avLst/>
          </a:prstGeom>
        </p:spPr>
      </p:pic>
      <p:sp>
        <p:nvSpPr>
          <p:cNvPr id="33" name="Shape 61">
            <a:extLst>
              <a:ext uri="{FF2B5EF4-FFF2-40B4-BE49-F238E27FC236}">
                <a16:creationId xmlns:a16="http://schemas.microsoft.com/office/drawing/2014/main" id="{2294C423-8F7A-E44F-99AC-517034C3A062}"/>
              </a:ext>
            </a:extLst>
          </p:cNvPr>
          <p:cNvSpPr/>
          <p:nvPr/>
        </p:nvSpPr>
        <p:spPr>
          <a:xfrm>
            <a:off x="715287" y="4500093"/>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5" name="Shape 61">
            <a:extLst>
              <a:ext uri="{FF2B5EF4-FFF2-40B4-BE49-F238E27FC236}">
                <a16:creationId xmlns:a16="http://schemas.microsoft.com/office/drawing/2014/main" id="{E7739D1D-B045-FF4E-B4F9-172DE69BA713}"/>
              </a:ext>
            </a:extLst>
          </p:cNvPr>
          <p:cNvSpPr/>
          <p:nvPr/>
        </p:nvSpPr>
        <p:spPr>
          <a:xfrm>
            <a:off x="961522" y="5211204"/>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0" name="Espaço Reservado para Texto 9">
            <a:extLst>
              <a:ext uri="{FF2B5EF4-FFF2-40B4-BE49-F238E27FC236}">
                <a16:creationId xmlns:a16="http://schemas.microsoft.com/office/drawing/2014/main" id="{7F650D15-1451-4E15-A020-BAA1F429A629}"/>
              </a:ext>
            </a:extLst>
          </p:cNvPr>
          <p:cNvSpPr txBox="1">
            <a:spLocks/>
          </p:cNvSpPr>
          <p:nvPr/>
        </p:nvSpPr>
        <p:spPr>
          <a:xfrm>
            <a:off x="6759468" y="2017517"/>
            <a:ext cx="5059886"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10" name="Espaço Reservado para Texto 9">
            <a:extLst>
              <a:ext uri="{FF2B5EF4-FFF2-40B4-BE49-F238E27FC236}">
                <a16:creationId xmlns:a16="http://schemas.microsoft.com/office/drawing/2014/main" id="{47596274-8E30-CD46-A939-DA8A967EFA4E}"/>
              </a:ext>
            </a:extLst>
          </p:cNvPr>
          <p:cNvSpPr txBox="1">
            <a:spLocks/>
          </p:cNvSpPr>
          <p:nvPr/>
        </p:nvSpPr>
        <p:spPr>
          <a:xfrm>
            <a:off x="444379" y="2075888"/>
            <a:ext cx="5124502"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pic>
        <p:nvPicPr>
          <p:cNvPr id="6" name="Picture 5">
            <a:extLst>
              <a:ext uri="{FF2B5EF4-FFF2-40B4-BE49-F238E27FC236}">
                <a16:creationId xmlns:a16="http://schemas.microsoft.com/office/drawing/2014/main" id="{5E791405-A1E7-CF16-8150-16A3D39C2BA8}"/>
              </a:ext>
            </a:extLst>
          </p:cNvPr>
          <p:cNvPicPr>
            <a:picLocks noChangeAspect="1"/>
          </p:cNvPicPr>
          <p:nvPr/>
        </p:nvPicPr>
        <p:blipFill>
          <a:blip r:embed="rId4"/>
          <a:srcRect/>
          <a:stretch/>
        </p:blipFill>
        <p:spPr>
          <a:xfrm>
            <a:off x="10428304" y="6053607"/>
            <a:ext cx="1377832" cy="510829"/>
          </a:xfrm>
          <a:prstGeom prst="rect">
            <a:avLst/>
          </a:prstGeom>
        </p:spPr>
      </p:pic>
      <p:sp>
        <p:nvSpPr>
          <p:cNvPr id="4" name="Espaço Reservado para Texto 2">
            <a:extLst>
              <a:ext uri="{FF2B5EF4-FFF2-40B4-BE49-F238E27FC236}">
                <a16:creationId xmlns:a16="http://schemas.microsoft.com/office/drawing/2014/main" id="{7A45B631-78FF-BF9B-B52F-E0CDE563E561}"/>
              </a:ext>
            </a:extLst>
          </p:cNvPr>
          <p:cNvSpPr txBox="1">
            <a:spLocks/>
          </p:cNvSpPr>
          <p:nvPr/>
        </p:nvSpPr>
        <p:spPr>
          <a:xfrm>
            <a:off x="1276155" y="1221257"/>
            <a:ext cx="7878763" cy="4832350"/>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defTabSz="2176511">
              <a:lnSpc>
                <a:spcPct val="100000"/>
              </a:lnSpc>
              <a:spcBef>
                <a:spcPct val="20000"/>
              </a:spcBef>
              <a:buFont typeface="+mj-lt"/>
              <a:buAutoNum type="arabicPeriod"/>
              <a:defRPr/>
            </a:pPr>
            <a:r>
              <a:rPr lang="en-US" sz="3600" b="1" u="sng" dirty="0"/>
              <a:t>Infrastructure of Integrity</a:t>
            </a:r>
          </a:p>
          <a:p>
            <a:pPr marL="742950" indent="-742950" defTabSz="2176511">
              <a:lnSpc>
                <a:spcPct val="100000"/>
              </a:lnSpc>
              <a:spcBef>
                <a:spcPct val="20000"/>
              </a:spcBef>
              <a:buFont typeface="+mj-lt"/>
              <a:buAutoNum type="arabicPeriod"/>
              <a:defRPr/>
            </a:pPr>
            <a:endParaRPr lang="en-US" sz="3600" b="1" u="sng" dirty="0"/>
          </a:p>
          <a:p>
            <a:pPr marL="742950" indent="-742950" defTabSz="2176511">
              <a:lnSpc>
                <a:spcPct val="100000"/>
              </a:lnSpc>
              <a:spcBef>
                <a:spcPct val="20000"/>
              </a:spcBef>
              <a:buFont typeface="+mj-lt"/>
              <a:buAutoNum type="arabicPeriod"/>
              <a:defRPr/>
            </a:pPr>
            <a:r>
              <a:rPr lang="en-US" sz="3600" b="1" u="sng" dirty="0"/>
              <a:t>Organized Corruption: Political Financing in the Western Balkans</a:t>
            </a:r>
            <a:endParaRPr lang="en-GB" sz="3600" b="1" u="sng" dirty="0">
              <a:sym typeface="Roboto Light"/>
            </a:endParaRPr>
          </a:p>
          <a:p>
            <a:pPr marL="742950" indent="-742950" defTabSz="2176511">
              <a:lnSpc>
                <a:spcPct val="100000"/>
              </a:lnSpc>
              <a:spcBef>
                <a:spcPct val="20000"/>
              </a:spcBef>
              <a:buFont typeface="+mj-lt"/>
              <a:buAutoNum type="arabicPeriod"/>
              <a:defRPr/>
            </a:pPr>
            <a:endParaRPr lang="en-US" sz="3600" b="1" u="sng" dirty="0">
              <a:latin typeface="+mj-lt"/>
            </a:endParaRPr>
          </a:p>
          <a:p>
            <a:pPr marL="742950" indent="-742950" defTabSz="2176511">
              <a:lnSpc>
                <a:spcPct val="100000"/>
              </a:lnSpc>
              <a:spcBef>
                <a:spcPct val="20000"/>
              </a:spcBef>
              <a:buFont typeface="+mj-lt"/>
              <a:buAutoNum type="arabicPeriod"/>
              <a:defRPr/>
            </a:pPr>
            <a:r>
              <a:rPr lang="en-US" sz="3600" b="1" u="sng" dirty="0"/>
              <a:t>Integrity and Independence of Criminal Justice Institutions</a:t>
            </a:r>
          </a:p>
          <a:p>
            <a:pPr marL="742950" indent="-742950">
              <a:lnSpc>
                <a:spcPct val="100000"/>
              </a:lnSpc>
              <a:buFont typeface="+mj-lt"/>
              <a:buAutoNum type="arabicPeriod"/>
            </a:pPr>
            <a:endParaRPr lang="en-US" sz="3600" b="1" u="sng" dirty="0"/>
          </a:p>
          <a:p>
            <a:pPr>
              <a:lnSpc>
                <a:spcPct val="100000"/>
              </a:lnSpc>
            </a:pPr>
            <a:endParaRPr lang="en-US" sz="6500" b="1" u="sng" dirty="0">
              <a:latin typeface="+mj-lt"/>
            </a:endParaRPr>
          </a:p>
        </p:txBody>
      </p:sp>
      <p:pic>
        <p:nvPicPr>
          <p:cNvPr id="7" name="Picture 6">
            <a:extLst>
              <a:ext uri="{FF2B5EF4-FFF2-40B4-BE49-F238E27FC236}">
                <a16:creationId xmlns:a16="http://schemas.microsoft.com/office/drawing/2014/main" id="{3636AF85-4152-3A67-7EC9-513889DD6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8398">
            <a:off x="9502859" y="807020"/>
            <a:ext cx="1968556" cy="2782411"/>
          </a:xfrm>
          <a:prstGeom prst="rect">
            <a:avLst/>
          </a:prstGeom>
        </p:spPr>
      </p:pic>
      <p:pic>
        <p:nvPicPr>
          <p:cNvPr id="8" name="Picture 7">
            <a:extLst>
              <a:ext uri="{FF2B5EF4-FFF2-40B4-BE49-F238E27FC236}">
                <a16:creationId xmlns:a16="http://schemas.microsoft.com/office/drawing/2014/main" id="{1F7A028E-A4B7-7306-F6A5-58EC0D34FE28}"/>
              </a:ext>
            </a:extLst>
          </p:cNvPr>
          <p:cNvPicPr>
            <a:picLocks noChangeAspect="1"/>
          </p:cNvPicPr>
          <p:nvPr/>
        </p:nvPicPr>
        <p:blipFill>
          <a:blip r:embed="rId6"/>
          <a:srcRect/>
          <a:stretch/>
        </p:blipFill>
        <p:spPr>
          <a:xfrm rot="20626795">
            <a:off x="9412478" y="2734934"/>
            <a:ext cx="1966937" cy="2780486"/>
          </a:xfrm>
          <a:prstGeom prst="rect">
            <a:avLst/>
          </a:prstGeom>
        </p:spPr>
      </p:pic>
    </p:spTree>
    <p:extLst>
      <p:ext uri="{BB962C8B-B14F-4D97-AF65-F5344CB8AC3E}">
        <p14:creationId xmlns:p14="http://schemas.microsoft.com/office/powerpoint/2010/main" val="291410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113335-79AB-0FD1-9D69-E303975581B3}"/>
              </a:ext>
            </a:extLst>
          </p:cNvPr>
          <p:cNvSpPr txBox="1"/>
          <p:nvPr/>
        </p:nvSpPr>
        <p:spPr>
          <a:xfrm flipH="1">
            <a:off x="703581" y="1021375"/>
            <a:ext cx="5474696" cy="67000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r>
              <a:rPr kumimoji="0" lang="en-GB" sz="2000" b="1" i="0" u="none" strike="noStrike" kern="1200" cap="none" spc="0" normalizeH="0" baseline="0" noProof="0" dirty="0">
                <a:ln>
                  <a:noFill/>
                </a:ln>
                <a:solidFill>
                  <a:srgbClr val="478CBD"/>
                </a:solidFill>
                <a:effectLst/>
                <a:uLnTx/>
                <a:uFillTx/>
                <a:latin typeface="Lato Light" panose="020F0502020204030203" pitchFamily="34" charset="0"/>
                <a:ea typeface="+mn-ea"/>
                <a:cs typeface="+mn-cs"/>
              </a:rPr>
              <a:t>Conventional corruption, </a:t>
            </a:r>
            <a:r>
              <a:rPr kumimoji="0" lang="en-GB"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rPr>
              <a:t>bribery and nepotism are culturally well entrenched and often go hand in hand with malfunctioning public administration.</a:t>
            </a:r>
          </a:p>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r>
              <a:rPr kumimoji="0" lang="en-US" sz="2000" b="1" i="0" u="none" strike="noStrike" kern="1200" cap="none" spc="0" normalizeH="0" baseline="0" noProof="0" dirty="0">
                <a:ln>
                  <a:noFill/>
                </a:ln>
                <a:solidFill>
                  <a:srgbClr val="478CBD"/>
                </a:solidFill>
                <a:effectLst/>
                <a:uLnTx/>
                <a:uFillTx/>
                <a:latin typeface="Lato Light" panose="020F0502020204030203" pitchFamily="34" charset="0"/>
                <a:ea typeface="+mn-ea"/>
                <a:cs typeface="+mn-cs"/>
              </a:rPr>
              <a:t>Organized Corruption </a:t>
            </a:r>
            <a:r>
              <a:rPr kumimoji="0" lang="en-US"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rPr>
              <a:t>is the involvement and/or use of an interest organization, criminal or not, of various forms of corruption and related illicit deeds from the position of power and/or with political coverage to gain financial, political or social benefits.</a:t>
            </a:r>
            <a:endParaRPr kumimoji="0" lang="en-GB"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rPr>
              <a:t>Organized corruption rests on the interwoven criminal, political and economic interest to profit from the power position and political coverage of illicit deeds. Key types of organized corruption in the Western Balkans include: </a:t>
            </a:r>
          </a:p>
          <a:p>
            <a:pPr marL="60325" marR="0" lvl="0" indent="0" algn="l" defTabSz="457200" rtl="0" eaLnBrk="1" fontAlgn="auto" latinLnBrk="0" hangingPunct="1">
              <a:lnSpc>
                <a:spcPct val="150000"/>
              </a:lnSpc>
              <a:spcBef>
                <a:spcPts val="2000"/>
              </a:spcBef>
              <a:spcAft>
                <a:spcPts val="0"/>
              </a:spcAft>
              <a:buClr>
                <a:srgbClr val="478CBD"/>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a:p>
            <a:pPr marL="322263" marR="0" lvl="0" indent="0" algn="l" defTabSz="457200" rtl="0" eaLnBrk="1" fontAlgn="auto" latinLnBrk="0" hangingPunct="1">
              <a:lnSpc>
                <a:spcPct val="150000"/>
              </a:lnSpc>
              <a:spcBef>
                <a:spcPts val="2000"/>
              </a:spcBef>
              <a:spcAft>
                <a:spcPts val="0"/>
              </a:spcAft>
              <a:buClr>
                <a:srgbClr val="478CBD"/>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00FC24B5-C809-FE05-89B6-E3858BEC2DF5}"/>
              </a:ext>
            </a:extLst>
          </p:cNvPr>
          <p:cNvPicPr>
            <a:picLocks noChangeAspect="1"/>
          </p:cNvPicPr>
          <p:nvPr/>
        </p:nvPicPr>
        <p:blipFill>
          <a:blip r:embed="rId3"/>
          <a:stretch>
            <a:fillRect/>
          </a:stretch>
        </p:blipFill>
        <p:spPr>
          <a:xfrm>
            <a:off x="10422925" y="293563"/>
            <a:ext cx="1388590" cy="510829"/>
          </a:xfrm>
          <a:prstGeom prst="rect">
            <a:avLst/>
          </a:prstGeom>
        </p:spPr>
      </p:pic>
      <p:sp>
        <p:nvSpPr>
          <p:cNvPr id="5" name="Shape 61">
            <a:extLst>
              <a:ext uri="{FF2B5EF4-FFF2-40B4-BE49-F238E27FC236}">
                <a16:creationId xmlns:a16="http://schemas.microsoft.com/office/drawing/2014/main" id="{002546B7-D03F-997D-65AB-CAF2EF2CC362}"/>
              </a:ext>
            </a:extLst>
          </p:cNvPr>
          <p:cNvSpPr/>
          <p:nvPr/>
        </p:nvSpPr>
        <p:spPr>
          <a:xfrm>
            <a:off x="703581" y="264287"/>
            <a:ext cx="10155656" cy="569379"/>
          </a:xfrm>
          <a:prstGeom prst="rect">
            <a:avLst/>
          </a:prstGeom>
          <a:ln w="12700">
            <a:miter lim="400000"/>
          </a:ln>
          <a:extLst>
            <a:ext uri="{C572A759-6A51-4108-AA02-DFA0A04FC94B}">
              <ma14:wrappingTextBoxFlag xmlns="" xmlns:ma14="http://schemas.microsoft.com/office/mac/drawingml/2011/main" val="1"/>
            </a:ext>
          </a:extLst>
        </p:spPr>
        <p:txBody>
          <a:bodyPr wrap="square" lIns="38096" tIns="38096" rIns="38096" bIns="38096" anchor="t">
            <a:spAutoFit/>
          </a:bodyPr>
          <a:lstStyle/>
          <a:p>
            <a:pPr lvl="0">
              <a:defRPr sz="1800"/>
            </a:pPr>
            <a:r>
              <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‘ORGANIZED CORRUPTION’</a:t>
            </a:r>
            <a:endPar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sp>
        <p:nvSpPr>
          <p:cNvPr id="4" name="Rectangle 3">
            <a:extLst>
              <a:ext uri="{FF2B5EF4-FFF2-40B4-BE49-F238E27FC236}">
                <a16:creationId xmlns:a16="http://schemas.microsoft.com/office/drawing/2014/main" id="{6DEA5FCF-51EF-7A37-C254-8D330B0D4718}"/>
              </a:ext>
            </a:extLst>
          </p:cNvPr>
          <p:cNvSpPr/>
          <p:nvPr/>
        </p:nvSpPr>
        <p:spPr>
          <a:xfrm>
            <a:off x="7608774" y="1672200"/>
            <a:ext cx="2504885" cy="9806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r>
              <a:rPr kumimoji="0" lang="en-GB" sz="1400" b="1" i="0" u="none" strike="noStrike" kern="1200" cap="none" spc="0" normalizeH="0" baseline="0" noProof="0" dirty="0">
                <a:ln>
                  <a:noFill/>
                </a:ln>
                <a:solidFill>
                  <a:srgbClr val="FFFFFF"/>
                </a:solidFill>
                <a:effectLst/>
                <a:uLnTx/>
                <a:uFillTx/>
                <a:latin typeface="Lato" charset="0"/>
                <a:ea typeface="+mn-ea"/>
                <a:cs typeface="+mn-cs"/>
              </a:rPr>
              <a:t>Political financing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T"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DD3B870-3272-83FF-3BE2-101BA054BDA3}"/>
              </a:ext>
            </a:extLst>
          </p:cNvPr>
          <p:cNvSpPr/>
          <p:nvPr/>
        </p:nvSpPr>
        <p:spPr>
          <a:xfrm>
            <a:off x="7621983" y="3161103"/>
            <a:ext cx="2504885" cy="9806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r>
              <a:rPr kumimoji="0" lang="en-GB" sz="1400" b="1" i="0" u="none" strike="noStrike" kern="1200" cap="none" spc="0" normalizeH="0" baseline="0" noProof="0" dirty="0">
                <a:ln>
                  <a:noFill/>
                </a:ln>
                <a:solidFill>
                  <a:srgbClr val="FFFFFF"/>
                </a:solidFill>
                <a:effectLst/>
                <a:uLnTx/>
                <a:uFillTx/>
                <a:latin typeface="Lato" charset="0"/>
                <a:ea typeface="+mn-ea"/>
                <a:cs typeface="+mn-cs"/>
              </a:rPr>
              <a:t>Economic and financial corruption</a:t>
            </a:r>
          </a:p>
        </p:txBody>
      </p:sp>
      <p:sp>
        <p:nvSpPr>
          <p:cNvPr id="9" name="Rectangle 8">
            <a:extLst>
              <a:ext uri="{FF2B5EF4-FFF2-40B4-BE49-F238E27FC236}">
                <a16:creationId xmlns:a16="http://schemas.microsoft.com/office/drawing/2014/main" id="{3362D40F-41E2-62ED-2FB4-4F84507D0008}"/>
              </a:ext>
            </a:extLst>
          </p:cNvPr>
          <p:cNvSpPr/>
          <p:nvPr/>
        </p:nvSpPr>
        <p:spPr>
          <a:xfrm>
            <a:off x="7621983" y="4638022"/>
            <a:ext cx="2504885" cy="9806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r>
              <a:rPr kumimoji="0" lang="en-GB" sz="1400" b="1" i="0" u="none" strike="noStrike" kern="1200" cap="none" spc="0" normalizeH="0" baseline="0" noProof="0" dirty="0">
                <a:ln>
                  <a:noFill/>
                </a:ln>
                <a:solidFill>
                  <a:srgbClr val="FFFFFF"/>
                </a:solidFill>
                <a:effectLst/>
                <a:uLnTx/>
                <a:uFillTx/>
                <a:latin typeface="Lato" charset="0"/>
                <a:ea typeface="+mn-ea"/>
                <a:cs typeface="+mn-cs"/>
              </a:rPr>
              <a:t>Illicit personal enrichment</a:t>
            </a:r>
          </a:p>
        </p:txBody>
      </p:sp>
    </p:spTree>
    <p:extLst>
      <p:ext uri="{BB962C8B-B14F-4D97-AF65-F5344CB8AC3E}">
        <p14:creationId xmlns:p14="http://schemas.microsoft.com/office/powerpoint/2010/main" val="33768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0">
            <a:extLst>
              <a:ext uri="{FF2B5EF4-FFF2-40B4-BE49-F238E27FC236}">
                <a16:creationId xmlns:a16="http://schemas.microsoft.com/office/drawing/2014/main" id="{30CF6990-E6CB-9E49-B978-D46FED0E5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027" y="438133"/>
            <a:ext cx="1649224" cy="543701"/>
          </a:xfrm>
          <a:prstGeom prst="rect">
            <a:avLst/>
          </a:prstGeom>
        </p:spPr>
      </p:pic>
      <p:sp>
        <p:nvSpPr>
          <p:cNvPr id="3" name="Shape 61">
            <a:extLst>
              <a:ext uri="{FF2B5EF4-FFF2-40B4-BE49-F238E27FC236}">
                <a16:creationId xmlns:a16="http://schemas.microsoft.com/office/drawing/2014/main" id="{F01A4092-AA5A-F841-9B46-DE0DB7190DEB}"/>
              </a:ext>
            </a:extLst>
          </p:cNvPr>
          <p:cNvSpPr/>
          <p:nvPr/>
        </p:nvSpPr>
        <p:spPr>
          <a:xfrm>
            <a:off x="1266184" y="981834"/>
            <a:ext cx="9659631" cy="692489"/>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pPr lvl="0" algn="ctr">
              <a:defRPr/>
            </a:pPr>
            <a:r>
              <a:rPr lang="en-US" sz="4000" b="1" dirty="0">
                <a:solidFill>
                  <a:srgbClr val="48385C"/>
                </a:solidFill>
                <a:latin typeface="Lato Black" panose="020F0502020204030203" pitchFamily="34" charset="0"/>
                <a:ea typeface="Lato Black" panose="020F0502020204030203" pitchFamily="34" charset="0"/>
                <a:cs typeface="Lato Black" panose="020F0502020204030203" pitchFamily="34" charset="0"/>
              </a:rPr>
              <a:t>POLITICAL FINANCING</a:t>
            </a:r>
          </a:p>
        </p:txBody>
      </p:sp>
      <p:sp>
        <p:nvSpPr>
          <p:cNvPr id="5" name="Espaço Reservado para Número de Slide 5">
            <a:extLst>
              <a:ext uri="{FF2B5EF4-FFF2-40B4-BE49-F238E27FC236}">
                <a16:creationId xmlns:a16="http://schemas.microsoft.com/office/drawing/2014/main" id="{059802E9-9DD7-704A-9A88-44268CA50E88}"/>
              </a:ext>
            </a:extLst>
          </p:cNvPr>
          <p:cNvSpPr txBox="1">
            <a:spLocks/>
          </p:cNvSpPr>
          <p:nvPr/>
        </p:nvSpPr>
        <p:spPr>
          <a:xfrm>
            <a:off x="11300548" y="305415"/>
            <a:ext cx="311827" cy="323963"/>
          </a:xfrm>
          <a:prstGeom prst="rect">
            <a:avLst/>
          </a:prstGeom>
        </p:spPr>
        <p:txBody>
          <a:bodyPr vert="horz" lIns="0" tIns="22857" rIns="0" bIns="22857" rtlCol="0" anchor="ctr"/>
          <a:lstStyle>
            <a:defPPr>
              <a:defRPr lang="pt-BR"/>
            </a:defPPr>
            <a:lvl1pPr marL="0" algn="r" defTabSz="2176511" rtl="0" eaLnBrk="1" latinLnBrk="0" hangingPunct="1">
              <a:defRPr sz="18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1088256" algn="l" defTabSz="2176511" rtl="0" eaLnBrk="1" latinLnBrk="0" hangingPunct="1">
              <a:defRPr sz="4300" kern="1200">
                <a:solidFill>
                  <a:schemeClr val="tx1"/>
                </a:solidFill>
                <a:latin typeface="+mn-lt"/>
                <a:ea typeface="+mn-ea"/>
                <a:cs typeface="+mn-cs"/>
              </a:defRPr>
            </a:lvl2pPr>
            <a:lvl3pPr marL="2176511" algn="l" defTabSz="2176511" rtl="0" eaLnBrk="1" latinLnBrk="0" hangingPunct="1">
              <a:defRPr sz="4300" kern="1200">
                <a:solidFill>
                  <a:schemeClr val="tx1"/>
                </a:solidFill>
                <a:latin typeface="+mn-lt"/>
                <a:ea typeface="+mn-ea"/>
                <a:cs typeface="+mn-cs"/>
              </a:defRPr>
            </a:lvl3pPr>
            <a:lvl4pPr marL="3264769" algn="l" defTabSz="2176511" rtl="0" eaLnBrk="1" latinLnBrk="0" hangingPunct="1">
              <a:defRPr sz="4300" kern="1200">
                <a:solidFill>
                  <a:schemeClr val="tx1"/>
                </a:solidFill>
                <a:latin typeface="+mn-lt"/>
                <a:ea typeface="+mn-ea"/>
                <a:cs typeface="+mn-cs"/>
              </a:defRPr>
            </a:lvl4pPr>
            <a:lvl5pPr marL="4353022" algn="l" defTabSz="2176511" rtl="0" eaLnBrk="1" latinLnBrk="0" hangingPunct="1">
              <a:defRPr sz="4300" kern="1200">
                <a:solidFill>
                  <a:schemeClr val="tx1"/>
                </a:solidFill>
                <a:latin typeface="+mn-lt"/>
                <a:ea typeface="+mn-ea"/>
                <a:cs typeface="+mn-cs"/>
              </a:defRPr>
            </a:lvl5pPr>
            <a:lvl6pPr marL="5441278" algn="l" defTabSz="2176511" rtl="0" eaLnBrk="1" latinLnBrk="0" hangingPunct="1">
              <a:defRPr sz="4300" kern="1200">
                <a:solidFill>
                  <a:schemeClr val="tx1"/>
                </a:solidFill>
                <a:latin typeface="+mn-lt"/>
                <a:ea typeface="+mn-ea"/>
                <a:cs typeface="+mn-cs"/>
              </a:defRPr>
            </a:lvl6pPr>
            <a:lvl7pPr marL="6529533" algn="l" defTabSz="2176511" rtl="0" eaLnBrk="1" latinLnBrk="0" hangingPunct="1">
              <a:defRPr sz="4300" kern="1200">
                <a:solidFill>
                  <a:schemeClr val="tx1"/>
                </a:solidFill>
                <a:latin typeface="+mn-lt"/>
                <a:ea typeface="+mn-ea"/>
                <a:cs typeface="+mn-cs"/>
              </a:defRPr>
            </a:lvl7pPr>
            <a:lvl8pPr marL="7617787" algn="l" defTabSz="2176511" rtl="0" eaLnBrk="1" latinLnBrk="0" hangingPunct="1">
              <a:defRPr sz="4300" kern="1200">
                <a:solidFill>
                  <a:schemeClr val="tx1"/>
                </a:solidFill>
                <a:latin typeface="+mn-lt"/>
                <a:ea typeface="+mn-ea"/>
                <a:cs typeface="+mn-cs"/>
              </a:defRPr>
            </a:lvl8pPr>
            <a:lvl9pPr marL="8706045" algn="l" defTabSz="2176511" rtl="0" eaLnBrk="1" latinLnBrk="0" hangingPunct="1">
              <a:defRPr sz="4300" kern="1200">
                <a:solidFill>
                  <a:schemeClr val="tx1"/>
                </a:solidFill>
                <a:latin typeface="+mn-lt"/>
                <a:ea typeface="+mn-ea"/>
                <a:cs typeface="+mn-cs"/>
              </a:defRPr>
            </a:lvl9pPr>
          </a:lstStyle>
          <a:p>
            <a:pPr marL="0" marR="0" lvl="0" indent="0" algn="r" defTabSz="2176511" rtl="0" eaLnBrk="1" fontAlgn="auto" latinLnBrk="0" hangingPunct="1">
              <a:lnSpc>
                <a:spcPct val="100000"/>
              </a:lnSpc>
              <a:spcBef>
                <a:spcPts val="0"/>
              </a:spcBef>
              <a:spcAft>
                <a:spcPts val="0"/>
              </a:spcAft>
              <a:buClrTx/>
              <a:buSzTx/>
              <a:buFontTx/>
              <a:buNone/>
              <a:tabLst/>
              <a:defRPr/>
            </a:pPr>
            <a:endParaRPr kumimoji="0" lang="pt-BR" sz="900" b="1" i="0" u="none" strike="noStrike" kern="1200" cap="none" spc="0" normalizeH="0" baseline="0" noProof="0" dirty="0">
              <a:ln>
                <a:noFill/>
              </a:ln>
              <a:solidFill>
                <a:srgbClr val="48385C"/>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Espaço Reservado para Texto 9">
            <a:extLst>
              <a:ext uri="{FF2B5EF4-FFF2-40B4-BE49-F238E27FC236}">
                <a16:creationId xmlns:a16="http://schemas.microsoft.com/office/drawing/2014/main" id="{ACA125A3-6085-DF40-A85C-2B2744EAB90B}"/>
              </a:ext>
            </a:extLst>
          </p:cNvPr>
          <p:cNvSpPr txBox="1">
            <a:spLocks/>
          </p:cNvSpPr>
          <p:nvPr/>
        </p:nvSpPr>
        <p:spPr>
          <a:xfrm>
            <a:off x="660026" y="1433855"/>
            <a:ext cx="10952349" cy="4145310"/>
          </a:xfrm>
          <a:prstGeom prst="rect">
            <a:avLst/>
          </a:prstGeom>
        </p:spPr>
        <p:txBody>
          <a:bodyPr vert="horz" lIns="0" tIns="45720" rIns="0" bIns="45720" rtlCol="0">
            <a:noAutofit/>
          </a:bodyPr>
          <a:lstStyle>
            <a:lvl1pPr marL="457223" indent="-457223" algn="l" defTabSz="1828891"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69" indent="-457223" algn="l" defTabSz="1828891"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114" indent="-457223" algn="l" defTabSz="1828891"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560"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5006"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451"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897"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343"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789"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478CBD"/>
              </a:buClr>
              <a:buSzTx/>
              <a:buFont typeface="Arial" panose="020B0604020202020204" pitchFamily="34" charset="0"/>
              <a:buNone/>
              <a:tabLst/>
              <a:defRPr/>
            </a:pPr>
            <a:endParaRPr kumimoji="0" lang="pt-BR" sz="1800" b="0" i="0" u="none" strike="noStrike" kern="1200" cap="none" spc="0" normalizeH="0" baseline="0" noProof="0" dirty="0">
              <a:ln>
                <a:noFill/>
              </a:ln>
              <a:solidFill>
                <a:srgbClr val="468CBD"/>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94CF0609-1EA9-AF49-B8F1-F863C83DC983}"/>
              </a:ext>
            </a:extLst>
          </p:cNvPr>
          <p:cNvSpPr/>
          <p:nvPr/>
        </p:nvSpPr>
        <p:spPr>
          <a:xfrm>
            <a:off x="1266184" y="2015004"/>
            <a:ext cx="2504885" cy="3980783"/>
          </a:xfrm>
          <a:prstGeom prst="rect">
            <a:avLst/>
          </a:prstGeom>
          <a:solidFill>
            <a:srgbClr val="483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endParaRPr kumimoji="0" lang="sl-SI" sz="2800" b="1" i="0" u="none" strike="noStrike" kern="1200" cap="none" spc="0" normalizeH="0" baseline="0" noProof="0" dirty="0">
              <a:ln>
                <a:noFill/>
              </a:ln>
              <a:solidFill>
                <a:srgbClr val="FF0000"/>
              </a:solidFill>
              <a:effectLst/>
              <a:uLnTx/>
              <a:uFillTx/>
              <a:latin typeface="Lato" charset="0"/>
              <a:ea typeface="+mn-ea"/>
              <a:cs typeface="+mn-cs"/>
            </a:endParaRPr>
          </a:p>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endParaRPr kumimoji="0" lang="sl-SI" sz="2800" b="1" i="0" u="none" strike="noStrike" kern="1200" cap="none" spc="0" normalizeH="0" baseline="0" noProof="0" dirty="0">
              <a:ln>
                <a:noFill/>
              </a:ln>
              <a:solidFill>
                <a:srgbClr val="FF0000"/>
              </a:solidFill>
              <a:effectLst/>
              <a:uLnTx/>
              <a:uFillTx/>
              <a:latin typeface="Lato" charset="0"/>
              <a:ea typeface="+mn-ea"/>
              <a:cs typeface="+mn-cs"/>
            </a:endParaRPr>
          </a:p>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r>
              <a:rPr kumimoji="0" lang="sl-SI" sz="2800" b="1" i="0" u="none" strike="noStrike" kern="1200" cap="none" spc="0" normalizeH="0" baseline="0" noProof="0" dirty="0">
                <a:ln>
                  <a:noFill/>
                </a:ln>
                <a:solidFill>
                  <a:schemeClr val="bg1"/>
                </a:solidFill>
                <a:effectLst/>
                <a:uLnTx/>
                <a:uFillTx/>
                <a:latin typeface="Lato" charset="0"/>
                <a:ea typeface="+mn-ea"/>
                <a:cs typeface="+mn-cs"/>
              </a:rPr>
              <a:t>CONCEPT</a:t>
            </a:r>
          </a:p>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endParaRPr kumimoji="0" lang="sl-SI" sz="2000" b="1" i="0" u="none" strike="noStrike" kern="1200" cap="none" spc="0" normalizeH="0" baseline="0" noProof="0" dirty="0">
              <a:ln>
                <a:noFill/>
              </a:ln>
              <a:solidFill>
                <a:srgbClr val="FF0000"/>
              </a:solidFill>
              <a:effectLst/>
              <a:uLnTx/>
              <a:uFillTx/>
              <a:latin typeface="Lato" charset="0"/>
              <a:ea typeface="+mn-ea"/>
              <a:cs typeface="+mn-cs"/>
            </a:endParaRP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2000" b="1" i="0" u="none" strike="noStrike" kern="1200" cap="none" spc="0" normalizeH="0" baseline="0" noProof="0" dirty="0">
                <a:ln>
                  <a:noFill/>
                </a:ln>
                <a:solidFill>
                  <a:srgbClr val="FFFFFF"/>
                </a:solidFill>
                <a:effectLst/>
                <a:uLnTx/>
                <a:uFillTx/>
                <a:latin typeface="Lato" charset="0"/>
                <a:ea typeface="+mn-ea"/>
                <a:cs typeface="+mn-cs"/>
              </a:rPr>
              <a:t>POLITICAL FINANCING (WB6)</a:t>
            </a: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endParaRPr kumimoji="0" lang="sl-SI" sz="2000" b="1" i="0" u="none" strike="noStrike" kern="1200" cap="none" spc="0" normalizeH="0" baseline="0" noProof="0" dirty="0">
              <a:ln>
                <a:noFill/>
              </a:ln>
              <a:solidFill>
                <a:srgbClr val="FFFFFF"/>
              </a:solidFill>
              <a:effectLst/>
              <a:uLnTx/>
              <a:uFillTx/>
              <a:latin typeface="Lato" charset="0"/>
              <a:ea typeface="+mn-ea"/>
              <a:cs typeface="+mn-cs"/>
            </a:endParaRP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2000" b="1" i="1" strike="noStrike" kern="1200" cap="none" spc="0" normalizeH="0" baseline="0" noProof="0" dirty="0">
                <a:ln>
                  <a:noFill/>
                </a:ln>
                <a:solidFill>
                  <a:schemeClr val="bg1"/>
                </a:solidFill>
                <a:effectLst/>
                <a:uLnTx/>
                <a:uFillTx/>
                <a:latin typeface="Lato" charset="0"/>
                <a:ea typeface="+mn-ea"/>
                <a:cs typeface="+mn-cs"/>
              </a:rPr>
              <a:t>FORMAL</a:t>
            </a: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2000" b="1" i="1" strike="noStrike" kern="1200" cap="none" spc="0" normalizeH="0" baseline="0" noProof="0" dirty="0">
                <a:ln>
                  <a:noFill/>
                </a:ln>
                <a:solidFill>
                  <a:schemeClr val="bg1"/>
                </a:solidFill>
                <a:effectLst/>
                <a:uLnTx/>
                <a:uFillTx/>
                <a:latin typeface="Lato" charset="0"/>
                <a:ea typeface="+mn-ea"/>
                <a:cs typeface="+mn-cs"/>
              </a:rPr>
              <a:t> </a:t>
            </a:r>
            <a:r>
              <a:rPr lang="sl-SI" sz="2000" b="1" i="1" dirty="0">
                <a:solidFill>
                  <a:schemeClr val="bg1"/>
                </a:solidFill>
                <a:latin typeface="Lato" charset="0"/>
              </a:rPr>
              <a:t>vs</a:t>
            </a:r>
            <a:endParaRPr kumimoji="0" lang="sl-SI" sz="2000" b="1" i="1" strike="noStrike" kern="1200" cap="none" spc="0" normalizeH="0" baseline="0" noProof="0" dirty="0">
              <a:ln>
                <a:noFill/>
              </a:ln>
              <a:solidFill>
                <a:schemeClr val="bg1"/>
              </a:solidFill>
              <a:effectLst/>
              <a:uLnTx/>
              <a:uFillTx/>
              <a:latin typeface="Lato" charset="0"/>
              <a:ea typeface="+mn-ea"/>
              <a:cs typeface="+mn-cs"/>
            </a:endParaRP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2000" b="1" i="1" strike="noStrike" kern="1200" cap="none" spc="0" normalizeH="0" baseline="0" noProof="0" dirty="0">
                <a:ln>
                  <a:noFill/>
                </a:ln>
                <a:solidFill>
                  <a:schemeClr val="bg1"/>
                </a:solidFill>
                <a:effectLst/>
                <a:uLnTx/>
                <a:uFillTx/>
                <a:latin typeface="Lato" charset="0"/>
                <a:ea typeface="+mn-ea"/>
                <a:cs typeface="+mn-cs"/>
              </a:rPr>
              <a:t> INFORMAL</a:t>
            </a: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endParaRPr kumimoji="0" lang="sl-SI" sz="1600" b="1" i="0" u="none" strike="noStrike" kern="1200" cap="none" spc="0" normalizeH="0" baseline="0" noProof="0" dirty="0">
              <a:ln>
                <a:noFill/>
              </a:ln>
              <a:solidFill>
                <a:prstClr val="white"/>
              </a:solidFill>
              <a:effectLst/>
              <a:uLnTx/>
              <a:uFillTx/>
              <a:latin typeface="Lato" charset="0"/>
              <a:ea typeface="+mn-ea"/>
              <a:cs typeface="+mn-cs"/>
            </a:endParaRP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1200" b="1" i="0" u="none" strike="noStrike" kern="1200" cap="none" spc="0" normalizeH="0" baseline="0" noProof="0" dirty="0">
                <a:ln>
                  <a:noFill/>
                </a:ln>
                <a:solidFill>
                  <a:prstClr val="white"/>
                </a:solidFill>
                <a:effectLst/>
                <a:uLnTx/>
                <a:uFillTx/>
                <a:latin typeface="Lato" charset="0"/>
                <a:ea typeface="+mn-ea"/>
                <a:cs typeface="+mn-cs"/>
              </a:rPr>
              <a:t>T</a:t>
            </a:r>
            <a:r>
              <a:rPr kumimoji="0" lang="en-US" sz="1200" b="1" i="0" u="none" strike="noStrike" kern="1200" cap="none" spc="0" normalizeH="0" baseline="0" dirty="0" err="1">
                <a:ln>
                  <a:noFill/>
                </a:ln>
                <a:solidFill>
                  <a:prstClr val="white"/>
                </a:solidFill>
                <a:effectLst/>
                <a:uLnTx/>
                <a:uFillTx/>
                <a:latin typeface="Lato" charset="0"/>
                <a:ea typeface="+mn-ea"/>
                <a:cs typeface="+mn-cs"/>
              </a:rPr>
              <a:t>ransparent</a:t>
            </a:r>
            <a:r>
              <a:rPr kumimoji="0" lang="en-US" sz="1200" b="1" i="0" u="none" strike="noStrike" kern="1200" cap="none" spc="0" normalizeH="0" baseline="0" noProof="0" dirty="0">
                <a:ln>
                  <a:noFill/>
                </a:ln>
                <a:solidFill>
                  <a:prstClr val="white"/>
                </a:solidFill>
                <a:effectLst/>
                <a:uLnTx/>
                <a:uFillTx/>
                <a:latin typeface="Lato" charset="0"/>
                <a:ea typeface="+mn-ea"/>
                <a:cs typeface="+mn-cs"/>
              </a:rPr>
              <a:t>, accountable and responsible use and management of public resources</a:t>
            </a:r>
            <a:endParaRPr kumimoji="0" lang="sl-SI" sz="2800" b="1" i="0" u="none" strike="noStrike" kern="1200" cap="none" spc="0" normalizeH="0" baseline="0" noProof="0" dirty="0">
              <a:ln>
                <a:noFill/>
              </a:ln>
              <a:solidFill>
                <a:srgbClr val="FFFFFF"/>
              </a:solidFill>
              <a:effectLst/>
              <a:uLnTx/>
              <a:uFillTx/>
              <a:latin typeface="Lato" charset="0"/>
              <a:ea typeface="+mn-ea"/>
              <a:cs typeface="+mn-cs"/>
            </a:endParaRPr>
          </a:p>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endParaRPr kumimoji="0" lang="en-GB" sz="2800" b="1" i="0" u="none" strike="noStrike" kern="1200" cap="none" spc="0" normalizeH="0" baseline="0" noProof="0" dirty="0">
              <a:ln>
                <a:noFill/>
              </a:ln>
              <a:solidFill>
                <a:srgbClr val="FFFFFF"/>
              </a:solidFill>
              <a:effectLst/>
              <a:uLnTx/>
              <a:uFillTx/>
              <a:latin typeface="Lato" charset="0"/>
              <a:ea typeface="+mn-ea"/>
              <a:cs typeface="+mn-cs"/>
            </a:endParaRPr>
          </a:p>
        </p:txBody>
      </p:sp>
      <p:sp>
        <p:nvSpPr>
          <p:cNvPr id="9" name="Rectangle 8">
            <a:extLst>
              <a:ext uri="{FF2B5EF4-FFF2-40B4-BE49-F238E27FC236}">
                <a16:creationId xmlns:a16="http://schemas.microsoft.com/office/drawing/2014/main" id="{9A1652B7-3E95-9340-B1F9-FE7DE78BF780}"/>
              </a:ext>
            </a:extLst>
          </p:cNvPr>
          <p:cNvSpPr/>
          <p:nvPr/>
        </p:nvSpPr>
        <p:spPr>
          <a:xfrm>
            <a:off x="8617851" y="2015006"/>
            <a:ext cx="2411491" cy="3980781"/>
          </a:xfrm>
          <a:prstGeom prst="rect">
            <a:avLst/>
          </a:prstGeom>
          <a:solidFill>
            <a:srgbClr val="483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DB9F5B"/>
              </a:buClr>
              <a:buSzTx/>
              <a:buFontTx/>
              <a:buNone/>
              <a:tabLst/>
              <a:defRPr/>
            </a:pPr>
            <a:r>
              <a:rPr kumimoji="0" lang="de-DE" sz="2600" b="1" i="0" u="none" strike="noStrike" kern="1200" cap="none" spc="0" normalizeH="0" baseline="0" noProof="0" dirty="0">
                <a:ln>
                  <a:noFill/>
                </a:ln>
                <a:solidFill>
                  <a:schemeClr val="bg1"/>
                </a:solidFill>
                <a:effectLst/>
                <a:uLnTx/>
                <a:uFillTx/>
                <a:latin typeface="Lato" charset="0"/>
                <a:ea typeface="+mn-ea"/>
                <a:cs typeface="+mn-cs"/>
              </a:rPr>
              <a:t>FOCUS ON</a:t>
            </a:r>
            <a:endParaRPr kumimoji="0" lang="sl-SI" sz="2600" b="1" i="0" u="none" strike="noStrike" kern="1200" cap="none" spc="0" normalizeH="0" baseline="0" noProof="0" dirty="0">
              <a:ln>
                <a:noFill/>
              </a:ln>
              <a:solidFill>
                <a:schemeClr val="bg1"/>
              </a:solidFill>
              <a:effectLst/>
              <a:uLnTx/>
              <a:uFillTx/>
              <a:latin typeface="Lato" charset="0"/>
              <a:ea typeface="+mn-ea"/>
              <a:cs typeface="+mn-cs"/>
            </a:endParaRPr>
          </a:p>
          <a:p>
            <a:pPr marL="0" marR="0" lvl="0" indent="0" defTabSz="457200" rtl="0" eaLnBrk="1" fontAlgn="auto" latinLnBrk="0" hangingPunct="1">
              <a:lnSpc>
                <a:spcPct val="100000"/>
              </a:lnSpc>
              <a:spcBef>
                <a:spcPts val="0"/>
              </a:spcBef>
              <a:spcAft>
                <a:spcPts val="0"/>
              </a:spcAft>
              <a:buClr>
                <a:srgbClr val="DB9F5B"/>
              </a:buClr>
              <a:buSzTx/>
              <a:buFontTx/>
              <a:buNone/>
              <a:tabLst/>
              <a:defRPr/>
            </a:pPr>
            <a:endParaRPr kumimoji="0" lang="sl-SI" sz="2800" b="1" i="0" u="none" strike="noStrike" kern="1200" cap="none" spc="0" normalizeH="0" baseline="0" noProof="0" dirty="0">
              <a:ln>
                <a:noFill/>
              </a:ln>
              <a:solidFill>
                <a:schemeClr val="bg1"/>
              </a:solidFill>
              <a:effectLst/>
              <a:uLnTx/>
              <a:uFillTx/>
              <a:latin typeface="Lato" charset="0"/>
              <a:ea typeface="+mn-ea"/>
              <a:cs typeface="+mn-cs"/>
            </a:endParaRPr>
          </a:p>
          <a:p>
            <a:pPr marR="0" lvl="0" defTabSz="457200" rtl="0" eaLnBrk="1" fontAlgn="auto" latinLnBrk="0" hangingPunct="1">
              <a:lnSpc>
                <a:spcPct val="100000"/>
              </a:lnSpc>
              <a:spcBef>
                <a:spcPts val="0"/>
              </a:spcBef>
              <a:spcAft>
                <a:spcPts val="0"/>
              </a:spcAft>
              <a:buClr>
                <a:srgbClr val="DB9F5B"/>
              </a:buClr>
              <a:buSzTx/>
              <a:tabLst/>
              <a:defRPr/>
            </a:pPr>
            <a:r>
              <a:rPr kumimoji="0" lang="de-DE" sz="1800" b="1" i="0" u="none" strike="noStrike" kern="1200" cap="none" spc="0" normalizeH="0" baseline="0" noProof="0" dirty="0">
                <a:ln>
                  <a:noFill/>
                </a:ln>
                <a:solidFill>
                  <a:schemeClr val="bg1"/>
                </a:solidFill>
                <a:effectLst/>
                <a:uLnTx/>
                <a:uFillTx/>
                <a:latin typeface="Lato" charset="0"/>
                <a:ea typeface="+mn-ea"/>
                <a:cs typeface="+mn-cs"/>
              </a:rPr>
              <a:t>1. </a:t>
            </a:r>
            <a:r>
              <a:rPr kumimoji="0" lang="sl-SI" sz="1800" b="1" i="0" u="none" strike="noStrike" kern="1200" cap="none" spc="0" normalizeH="0" baseline="0" noProof="0" dirty="0">
                <a:ln>
                  <a:noFill/>
                </a:ln>
                <a:solidFill>
                  <a:schemeClr val="bg1"/>
                </a:solidFill>
                <a:effectLst/>
                <a:uLnTx/>
                <a:uFillTx/>
                <a:latin typeface="Lato" charset="0"/>
                <a:ea typeface="+mn-ea"/>
                <a:cs typeface="+mn-cs"/>
              </a:rPr>
              <a:t>Legislation review</a:t>
            </a:r>
            <a:endParaRPr lang="de-DE" b="1" dirty="0">
              <a:solidFill>
                <a:schemeClr val="bg1"/>
              </a:solidFill>
              <a:latin typeface="Lato" charset="0"/>
            </a:endParaRPr>
          </a:p>
          <a:p>
            <a:pPr marR="0" lvl="0" defTabSz="457200" rtl="0" eaLnBrk="1" fontAlgn="auto" latinLnBrk="0" hangingPunct="1">
              <a:lnSpc>
                <a:spcPct val="100000"/>
              </a:lnSpc>
              <a:spcBef>
                <a:spcPts val="0"/>
              </a:spcBef>
              <a:spcAft>
                <a:spcPts val="0"/>
              </a:spcAft>
              <a:buClr>
                <a:srgbClr val="DB9F5B"/>
              </a:buClr>
              <a:buSzTx/>
              <a:tabLst/>
              <a:defRPr/>
            </a:pPr>
            <a:r>
              <a:rPr kumimoji="0" lang="de-DE" sz="1800" b="1" i="0" u="none" strike="noStrike" kern="1200" cap="none" spc="0" normalizeH="0" baseline="0" noProof="0" dirty="0">
                <a:ln>
                  <a:noFill/>
                </a:ln>
                <a:solidFill>
                  <a:schemeClr val="bg1"/>
                </a:solidFill>
                <a:effectLst/>
                <a:uLnTx/>
                <a:uFillTx/>
                <a:latin typeface="Lato" charset="0"/>
                <a:ea typeface="+mn-ea"/>
                <a:cs typeface="+mn-cs"/>
              </a:rPr>
              <a:t>2. </a:t>
            </a:r>
            <a:r>
              <a:rPr kumimoji="0" lang="sl-SI" sz="1800" b="1" i="0" u="none" strike="noStrike" kern="1200" cap="none" spc="0" normalizeH="0" baseline="0" noProof="0" dirty="0">
                <a:ln>
                  <a:noFill/>
                </a:ln>
                <a:solidFill>
                  <a:schemeClr val="bg1"/>
                </a:solidFill>
                <a:effectLst/>
                <a:uLnTx/>
                <a:uFillTx/>
                <a:latin typeface="Lato" charset="0"/>
                <a:ea typeface="+mn-ea"/>
                <a:cs typeface="+mn-cs"/>
              </a:rPr>
              <a:t>Compatibility with International standards</a:t>
            </a:r>
            <a:endParaRPr kumimoji="0" lang="de-DE" sz="1800" b="1" i="0" u="none" strike="noStrike" kern="1200" cap="none" spc="0" normalizeH="0" baseline="0" noProof="0" dirty="0">
              <a:ln>
                <a:noFill/>
              </a:ln>
              <a:solidFill>
                <a:schemeClr val="bg1"/>
              </a:solidFill>
              <a:effectLst/>
              <a:uLnTx/>
              <a:uFillTx/>
              <a:latin typeface="Lato" charset="0"/>
              <a:ea typeface="+mn-ea"/>
              <a:cs typeface="+mn-cs"/>
            </a:endParaRPr>
          </a:p>
          <a:p>
            <a:pPr marR="0" lvl="0" defTabSz="457200" rtl="0" eaLnBrk="1" fontAlgn="auto" latinLnBrk="0" hangingPunct="1">
              <a:lnSpc>
                <a:spcPct val="100000"/>
              </a:lnSpc>
              <a:spcBef>
                <a:spcPts val="0"/>
              </a:spcBef>
              <a:spcAft>
                <a:spcPts val="0"/>
              </a:spcAft>
              <a:buClr>
                <a:srgbClr val="DB9F5B"/>
              </a:buClr>
              <a:buSzTx/>
              <a:tabLst/>
              <a:defRPr/>
            </a:pPr>
            <a:r>
              <a:rPr lang="de-DE" b="1" dirty="0">
                <a:solidFill>
                  <a:schemeClr val="bg1"/>
                </a:solidFill>
                <a:latin typeface="Lato" charset="0"/>
              </a:rPr>
              <a:t>3. </a:t>
            </a:r>
            <a:r>
              <a:rPr kumimoji="0" lang="sl-SI" sz="1800" b="1" i="0" u="none" strike="noStrike" kern="1200" cap="none" spc="0" normalizeH="0" baseline="0" noProof="0" dirty="0">
                <a:ln>
                  <a:noFill/>
                </a:ln>
                <a:solidFill>
                  <a:schemeClr val="bg1"/>
                </a:solidFill>
                <a:effectLst/>
                <a:uLnTx/>
                <a:uFillTx/>
                <a:latin typeface="Lato" charset="0"/>
                <a:ea typeface="+mn-ea"/>
                <a:cs typeface="+mn-cs"/>
              </a:rPr>
              <a:t>Main features</a:t>
            </a:r>
          </a:p>
          <a:p>
            <a:pPr marR="0" lvl="0" defTabSz="457200" rtl="0" eaLnBrk="1" fontAlgn="auto" latinLnBrk="0" hangingPunct="1">
              <a:lnSpc>
                <a:spcPct val="100000"/>
              </a:lnSpc>
              <a:spcBef>
                <a:spcPts val="0"/>
              </a:spcBef>
              <a:spcAft>
                <a:spcPts val="0"/>
              </a:spcAft>
              <a:buClr>
                <a:srgbClr val="DB9F5B"/>
              </a:buClr>
              <a:buSzTx/>
              <a:tabLst/>
              <a:defRPr/>
            </a:pPr>
            <a:r>
              <a:rPr kumimoji="0" lang="de-DE" sz="1800" b="1" i="0" u="none" strike="noStrike" kern="1200" cap="none" spc="0" normalizeH="0" baseline="0" noProof="0" dirty="0">
                <a:ln>
                  <a:noFill/>
                </a:ln>
                <a:solidFill>
                  <a:schemeClr val="bg1"/>
                </a:solidFill>
                <a:effectLst/>
                <a:uLnTx/>
                <a:uFillTx/>
                <a:latin typeface="Lato" charset="0"/>
                <a:ea typeface="+mn-ea"/>
                <a:cs typeface="+mn-cs"/>
              </a:rPr>
              <a:t>4. </a:t>
            </a:r>
            <a:r>
              <a:rPr kumimoji="0" lang="sl-SI" sz="1800" b="1" i="0" u="none" strike="noStrike" kern="1200" cap="none" spc="0" normalizeH="0" baseline="0" noProof="0" dirty="0">
                <a:ln>
                  <a:noFill/>
                </a:ln>
                <a:solidFill>
                  <a:schemeClr val="bg1"/>
                </a:solidFill>
                <a:effectLst/>
                <a:uLnTx/>
                <a:uFillTx/>
                <a:latin typeface="Lato" charset="0"/>
                <a:ea typeface="+mn-ea"/>
                <a:cs typeface="+mn-cs"/>
              </a:rPr>
              <a:t>Control &amp; Oversight</a:t>
            </a:r>
          </a:p>
          <a:p>
            <a:pPr marR="0" lvl="0" defTabSz="457200" rtl="0" eaLnBrk="1" fontAlgn="auto" latinLnBrk="0" hangingPunct="1">
              <a:lnSpc>
                <a:spcPct val="100000"/>
              </a:lnSpc>
              <a:spcBef>
                <a:spcPts val="0"/>
              </a:spcBef>
              <a:spcAft>
                <a:spcPts val="0"/>
              </a:spcAft>
              <a:buClr>
                <a:srgbClr val="DB9F5B"/>
              </a:buClr>
              <a:buSzTx/>
              <a:tabLst/>
              <a:defRPr/>
            </a:pPr>
            <a:r>
              <a:rPr kumimoji="0" lang="de-DE" sz="1800" b="1" i="0" u="none" strike="noStrike" kern="1200" cap="none" spc="0" normalizeH="0" baseline="0" noProof="0" dirty="0">
                <a:ln>
                  <a:noFill/>
                </a:ln>
                <a:solidFill>
                  <a:schemeClr val="bg1"/>
                </a:solidFill>
                <a:effectLst/>
                <a:uLnTx/>
                <a:uFillTx/>
                <a:latin typeface="Lato" charset="0"/>
                <a:ea typeface="+mn-ea"/>
                <a:cs typeface="+mn-cs"/>
              </a:rPr>
              <a:t>5. </a:t>
            </a:r>
            <a:r>
              <a:rPr kumimoji="0" lang="sl-SI" sz="1800" b="1" i="0" u="none" strike="noStrike" kern="1200" cap="none" spc="0" normalizeH="0" baseline="0" noProof="0" dirty="0">
                <a:ln>
                  <a:noFill/>
                </a:ln>
                <a:solidFill>
                  <a:schemeClr val="bg1"/>
                </a:solidFill>
                <a:effectLst/>
                <a:uLnTx/>
                <a:uFillTx/>
                <a:latin typeface="Lato" charset="0"/>
                <a:ea typeface="+mn-ea"/>
                <a:cs typeface="+mn-cs"/>
              </a:rPr>
              <a:t>Challenges</a:t>
            </a:r>
          </a:p>
          <a:p>
            <a:pPr marL="514350" marR="0" lvl="0" indent="-514350" algn="ctr" defTabSz="457200" rtl="0" eaLnBrk="1" fontAlgn="auto" latinLnBrk="0" hangingPunct="1">
              <a:lnSpc>
                <a:spcPct val="100000"/>
              </a:lnSpc>
              <a:spcBef>
                <a:spcPts val="0"/>
              </a:spcBef>
              <a:spcAft>
                <a:spcPts val="0"/>
              </a:spcAft>
              <a:buClr>
                <a:srgbClr val="DB9F5B"/>
              </a:buClr>
              <a:buSzTx/>
              <a:buFontTx/>
              <a:buAutoNum type="arabicPeriod"/>
              <a:tabLst/>
              <a:defRPr/>
            </a:pPr>
            <a:endParaRPr kumimoji="0" lang="en-GB" sz="2800" b="1" i="0" u="none" strike="noStrike" kern="1200" cap="none" spc="0" normalizeH="0" baseline="0" noProof="0" dirty="0">
              <a:ln>
                <a:noFill/>
              </a:ln>
              <a:solidFill>
                <a:srgbClr val="FFFFFF"/>
              </a:solidFill>
              <a:effectLst/>
              <a:uLnTx/>
              <a:uFillTx/>
              <a:latin typeface="Lato" charset="0"/>
              <a:ea typeface="+mn-ea"/>
              <a:cs typeface="+mn-cs"/>
            </a:endParaRPr>
          </a:p>
        </p:txBody>
      </p:sp>
      <p:sp>
        <p:nvSpPr>
          <p:cNvPr id="10" name="Rectangle 9">
            <a:extLst>
              <a:ext uri="{FF2B5EF4-FFF2-40B4-BE49-F238E27FC236}">
                <a16:creationId xmlns:a16="http://schemas.microsoft.com/office/drawing/2014/main" id="{900C60F7-C870-9D4E-B1E2-A2D2DA99ABF0}"/>
              </a:ext>
            </a:extLst>
          </p:cNvPr>
          <p:cNvSpPr/>
          <p:nvPr/>
        </p:nvSpPr>
        <p:spPr>
          <a:xfrm>
            <a:off x="5022638" y="2015006"/>
            <a:ext cx="2504885" cy="3980781"/>
          </a:xfrm>
          <a:prstGeom prst="rect">
            <a:avLst/>
          </a:prstGeom>
          <a:solidFill>
            <a:srgbClr val="483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endParaRPr kumimoji="0" lang="sl-SI" sz="2400" b="1" i="0" u="none" strike="noStrike" kern="1200" cap="none" spc="0" normalizeH="0" baseline="0" noProof="0" dirty="0">
              <a:ln>
                <a:noFill/>
              </a:ln>
              <a:solidFill>
                <a:srgbClr val="FF0000"/>
              </a:solidFill>
              <a:effectLst/>
              <a:uLnTx/>
              <a:uFillTx/>
              <a:latin typeface="Lato" charset="0"/>
              <a:ea typeface="+mn-ea"/>
              <a:cs typeface="+mn-cs"/>
            </a:endParaRP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r>
              <a:rPr kumimoji="0" lang="sl-SI" sz="2400" b="1" i="0" u="none" strike="noStrike" kern="1200" cap="none" spc="0" normalizeH="0" baseline="0" noProof="0" dirty="0">
                <a:ln>
                  <a:noFill/>
                </a:ln>
                <a:solidFill>
                  <a:schemeClr val="bg1"/>
                </a:solidFill>
                <a:effectLst/>
                <a:uLnTx/>
                <a:uFillTx/>
                <a:latin typeface="Lato" charset="0"/>
                <a:ea typeface="+mn-ea"/>
                <a:cs typeface="+mn-cs"/>
              </a:rPr>
              <a:t>COMPONENTS</a:t>
            </a: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endParaRPr kumimoji="0" lang="sl-SI" sz="2400" b="1" i="0" u="none" strike="noStrike" kern="1200" cap="none" spc="0" normalizeH="0" baseline="0" noProof="0" dirty="0">
              <a:ln>
                <a:noFill/>
              </a:ln>
              <a:solidFill>
                <a:schemeClr val="bg1"/>
              </a:solidFill>
              <a:effectLst/>
              <a:uLnTx/>
              <a:uFillTx/>
              <a:latin typeface="Lato" charset="0"/>
              <a:ea typeface="+mn-ea"/>
              <a:cs typeface="+mn-cs"/>
            </a:endParaRPr>
          </a:p>
          <a:p>
            <a:pPr marL="0" marR="0" lvl="0" indent="0" defTabSz="914400" rtl="0" eaLnBrk="1" fontAlgn="auto" latinLnBrk="0" hangingPunct="1">
              <a:lnSpc>
                <a:spcPct val="100000"/>
              </a:lnSpc>
              <a:spcBef>
                <a:spcPts val="0"/>
              </a:spcBef>
              <a:spcAft>
                <a:spcPts val="0"/>
              </a:spcAft>
              <a:buClr>
                <a:srgbClr val="DB9F5B"/>
              </a:buClr>
              <a:buSzTx/>
              <a:buFontTx/>
              <a:buNone/>
              <a:tabLst/>
              <a:defRPr/>
            </a:pPr>
            <a:r>
              <a:rPr kumimoji="0" lang="en-US" sz="1800" b="1" i="0" u="none" strike="noStrike" kern="1200" cap="none" spc="0" normalizeH="0" baseline="0" noProof="0" dirty="0">
                <a:ln>
                  <a:noFill/>
                </a:ln>
                <a:solidFill>
                  <a:schemeClr val="bg1"/>
                </a:solidFill>
                <a:effectLst/>
                <a:uLnTx/>
                <a:uFillTx/>
                <a:latin typeface="Lato" charset="0"/>
                <a:ea typeface="+mn-ea"/>
                <a:cs typeface="+mn-cs"/>
              </a:rPr>
              <a:t>1. Financing of Political Parties and elections</a:t>
            </a:r>
          </a:p>
          <a:p>
            <a:pPr marL="0" marR="0" lvl="0" indent="0" defTabSz="914400" rtl="0" eaLnBrk="1" fontAlgn="auto" latinLnBrk="0" hangingPunct="1">
              <a:lnSpc>
                <a:spcPct val="100000"/>
              </a:lnSpc>
              <a:spcBef>
                <a:spcPts val="0"/>
              </a:spcBef>
              <a:spcAft>
                <a:spcPts val="0"/>
              </a:spcAft>
              <a:buClr>
                <a:srgbClr val="DB9F5B"/>
              </a:buClr>
              <a:buSzTx/>
              <a:buFontTx/>
              <a:buNone/>
              <a:tabLst/>
              <a:defRPr/>
            </a:pPr>
            <a:r>
              <a:rPr kumimoji="0" lang="en-US" sz="1800" b="1" i="0" u="none" strike="noStrike" kern="1200" cap="none" spc="0" normalizeH="0" baseline="0" noProof="0" dirty="0">
                <a:ln>
                  <a:noFill/>
                </a:ln>
                <a:solidFill>
                  <a:schemeClr val="bg1"/>
                </a:solidFill>
                <a:effectLst/>
                <a:uLnTx/>
                <a:uFillTx/>
                <a:latin typeface="Lato" charset="0"/>
                <a:ea typeface="+mn-ea"/>
                <a:cs typeface="+mn-cs"/>
              </a:rPr>
              <a:t>2. Political influence and control over public (state-owned) sector enterprises</a:t>
            </a:r>
          </a:p>
          <a:p>
            <a:pPr marL="0" marR="0" lvl="0" indent="0" defTabSz="914400" rtl="0" eaLnBrk="1" fontAlgn="auto" latinLnBrk="0" hangingPunct="1">
              <a:lnSpc>
                <a:spcPct val="100000"/>
              </a:lnSpc>
              <a:spcBef>
                <a:spcPts val="0"/>
              </a:spcBef>
              <a:spcAft>
                <a:spcPts val="0"/>
              </a:spcAft>
              <a:buClr>
                <a:srgbClr val="DB9F5B"/>
              </a:buClr>
              <a:buSzTx/>
              <a:buFontTx/>
              <a:buNone/>
              <a:tabLst/>
              <a:defRPr/>
            </a:pPr>
            <a:r>
              <a:rPr kumimoji="0" lang="en-US" sz="1800" b="1" i="0" u="none" strike="noStrike" kern="1200" cap="none" spc="0" normalizeH="0" baseline="0" noProof="0" dirty="0">
                <a:ln>
                  <a:noFill/>
                </a:ln>
                <a:solidFill>
                  <a:schemeClr val="bg1"/>
                </a:solidFill>
                <a:effectLst/>
                <a:uLnTx/>
                <a:uFillTx/>
                <a:latin typeface="Lato" charset="0"/>
                <a:ea typeface="+mn-ea"/>
                <a:cs typeface="+mn-cs"/>
              </a:rPr>
              <a:t>3. Political use and control over public procurement</a:t>
            </a:r>
          </a:p>
          <a:p>
            <a:pPr marL="0" marR="0" lvl="0" indent="0" algn="ctr" defTabSz="914400" rtl="0" eaLnBrk="1" fontAlgn="auto" latinLnBrk="0" hangingPunct="1">
              <a:lnSpc>
                <a:spcPct val="100000"/>
              </a:lnSpc>
              <a:spcBef>
                <a:spcPts val="0"/>
              </a:spcBef>
              <a:spcAft>
                <a:spcPts val="0"/>
              </a:spcAft>
              <a:buClr>
                <a:srgbClr val="DB9F5B"/>
              </a:buClr>
              <a:buSzTx/>
              <a:buFontTx/>
              <a:buNone/>
              <a:tabLst/>
              <a:defRPr/>
            </a:pPr>
            <a:endParaRPr kumimoji="0" lang="sl-SI" sz="2400" b="1" i="0" u="none" strike="noStrike" kern="1200" cap="none" spc="0" normalizeH="0" baseline="0" noProof="0" dirty="0">
              <a:ln>
                <a:noFill/>
              </a:ln>
              <a:solidFill>
                <a:srgbClr val="FF0000"/>
              </a:solidFill>
              <a:effectLst/>
              <a:uLnTx/>
              <a:uFillTx/>
              <a:latin typeface="Lato" charset="0"/>
              <a:ea typeface="+mn-ea"/>
              <a:cs typeface="+mn-cs"/>
            </a:endParaRPr>
          </a:p>
        </p:txBody>
      </p:sp>
    </p:spTree>
    <p:extLst>
      <p:ext uri="{BB962C8B-B14F-4D97-AF65-F5344CB8AC3E}">
        <p14:creationId xmlns:p14="http://schemas.microsoft.com/office/powerpoint/2010/main" val="50216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ircle, screenshot, black, art&#10;&#10;Description automatically generated">
            <a:extLst>
              <a:ext uri="{FF2B5EF4-FFF2-40B4-BE49-F238E27FC236}">
                <a16:creationId xmlns:a16="http://schemas.microsoft.com/office/drawing/2014/main" id="{6DE1826A-432E-58F7-BE15-56A91DD750C0}"/>
              </a:ext>
            </a:extLst>
          </p:cNvPr>
          <p:cNvPicPr>
            <a:picLocks noChangeAspect="1"/>
          </p:cNvPicPr>
          <p:nvPr/>
        </p:nvPicPr>
        <p:blipFill>
          <a:blip r:embed="rId2"/>
          <a:stretch>
            <a:fillRect/>
          </a:stretch>
        </p:blipFill>
        <p:spPr>
          <a:xfrm>
            <a:off x="-1" y="1"/>
            <a:ext cx="12218133" cy="6868708"/>
          </a:xfrm>
          <a:prstGeom prst="rect">
            <a:avLst/>
          </a:prstGeom>
        </p:spPr>
      </p:pic>
      <p:sp>
        <p:nvSpPr>
          <p:cNvPr id="3" name="Shape 61">
            <a:extLst>
              <a:ext uri="{FF2B5EF4-FFF2-40B4-BE49-F238E27FC236}">
                <a16:creationId xmlns:a16="http://schemas.microsoft.com/office/drawing/2014/main" id="{7E09D52A-DC1B-DFAE-5676-E4D39ABFB426}"/>
              </a:ext>
            </a:extLst>
          </p:cNvPr>
          <p:cNvSpPr/>
          <p:nvPr/>
        </p:nvSpPr>
        <p:spPr>
          <a:xfrm>
            <a:off x="1179096" y="851622"/>
            <a:ext cx="5943656" cy="4139587"/>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r>
              <a:rPr lang="en-US" sz="66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The Financing of Political Parties and Elections</a:t>
            </a:r>
          </a:p>
        </p:txBody>
      </p:sp>
      <p:pic>
        <p:nvPicPr>
          <p:cNvPr id="5" name="Picture 4">
            <a:extLst>
              <a:ext uri="{FF2B5EF4-FFF2-40B4-BE49-F238E27FC236}">
                <a16:creationId xmlns:a16="http://schemas.microsoft.com/office/drawing/2014/main" id="{26B3151B-78A1-F49B-8C89-E2CD41FEA103}"/>
              </a:ext>
            </a:extLst>
          </p:cNvPr>
          <p:cNvPicPr>
            <a:picLocks noChangeAspect="1"/>
          </p:cNvPicPr>
          <p:nvPr/>
        </p:nvPicPr>
        <p:blipFill>
          <a:blip r:embed="rId3"/>
          <a:srcRect/>
          <a:stretch/>
        </p:blipFill>
        <p:spPr>
          <a:xfrm>
            <a:off x="10433683" y="6053607"/>
            <a:ext cx="1377832" cy="510829"/>
          </a:xfrm>
          <a:prstGeom prst="rect">
            <a:avLst/>
          </a:prstGeom>
        </p:spPr>
      </p:pic>
    </p:spTree>
    <p:extLst>
      <p:ext uri="{BB962C8B-B14F-4D97-AF65-F5344CB8AC3E}">
        <p14:creationId xmlns:p14="http://schemas.microsoft.com/office/powerpoint/2010/main" val="287483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99CAF98D-273D-0520-2BDC-11B0DBB438D4}"/>
              </a:ext>
            </a:extLst>
          </p:cNvPr>
          <p:cNvPicPr>
            <a:picLocks noChangeAspect="1"/>
          </p:cNvPicPr>
          <p:nvPr/>
        </p:nvPicPr>
        <p:blipFill>
          <a:blip r:embed="rId3"/>
          <a:stretch>
            <a:fillRect/>
          </a:stretch>
        </p:blipFill>
        <p:spPr>
          <a:xfrm>
            <a:off x="0" y="0"/>
            <a:ext cx="12199085" cy="6858000"/>
          </a:xfrm>
          <a:prstGeom prst="rect">
            <a:avLst/>
          </a:prstGeom>
        </p:spPr>
      </p:pic>
      <p:sp>
        <p:nvSpPr>
          <p:cNvPr id="33" name="Shape 61">
            <a:extLst>
              <a:ext uri="{FF2B5EF4-FFF2-40B4-BE49-F238E27FC236}">
                <a16:creationId xmlns:a16="http://schemas.microsoft.com/office/drawing/2014/main" id="{2294C423-8F7A-E44F-99AC-517034C3A062}"/>
              </a:ext>
            </a:extLst>
          </p:cNvPr>
          <p:cNvSpPr/>
          <p:nvPr/>
        </p:nvSpPr>
        <p:spPr>
          <a:xfrm>
            <a:off x="715287" y="4500093"/>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5" name="Shape 61">
            <a:extLst>
              <a:ext uri="{FF2B5EF4-FFF2-40B4-BE49-F238E27FC236}">
                <a16:creationId xmlns:a16="http://schemas.microsoft.com/office/drawing/2014/main" id="{E7739D1D-B045-FF4E-B4F9-172DE69BA713}"/>
              </a:ext>
            </a:extLst>
          </p:cNvPr>
          <p:cNvSpPr/>
          <p:nvPr/>
        </p:nvSpPr>
        <p:spPr>
          <a:xfrm>
            <a:off x="961522" y="5211204"/>
            <a:ext cx="4993282" cy="323153"/>
          </a:xfrm>
          <a:prstGeom prst="rect">
            <a:avLst/>
          </a:prstGeom>
          <a:ln w="12700">
            <a:miter lim="400000"/>
          </a:ln>
          <a:extLst>
            <a:ext uri="{C572A759-6A51-4108-AA02-DFA0A04FC94B}">
              <ma14:wrappingTextBoxFlag xmlns:ma14="http://schemas.microsoft.com/office/mac/drawingml/2011/main" xmlns="" val="1"/>
            </a:ext>
          </a:extLst>
        </p:spPr>
        <p:txBody>
          <a:bodyPr wrap="square" lIns="38094" tIns="38094" rIns="38094" bIns="38094" anchor="t">
            <a:spAutoFit/>
          </a:bodyPr>
          <a:lstStyle/>
          <a:p>
            <a:pPr marL="228554" indent="-228554">
              <a:buFont typeface="Arial" panose="020B0604020202020204" pitchFamily="34" charset="0"/>
              <a:buChar char="•"/>
              <a:defRPr sz="1800"/>
            </a:pPr>
            <a:endParaRPr lang="da-DK" sz="1600" b="1" dirty="0">
              <a:solidFill>
                <a:schemeClr val="bg2"/>
              </a:solidFill>
              <a:latin typeface="Lato Semibold" panose="020F0502020204030203" pitchFamily="34" charset="77"/>
              <a:ea typeface="Lato Black" panose="020F0502020204030203" pitchFamily="34" charset="0"/>
              <a:cs typeface="Lato Black" panose="020F0502020204030203" pitchFamily="34" charset="0"/>
              <a:sym typeface="Roboto Medium"/>
            </a:endParaRPr>
          </a:p>
        </p:txBody>
      </p:sp>
      <p:sp>
        <p:nvSpPr>
          <p:cNvPr id="30" name="Espaço Reservado para Texto 9">
            <a:extLst>
              <a:ext uri="{FF2B5EF4-FFF2-40B4-BE49-F238E27FC236}">
                <a16:creationId xmlns:a16="http://schemas.microsoft.com/office/drawing/2014/main" id="{7F650D15-1451-4E15-A020-BAA1F429A629}"/>
              </a:ext>
            </a:extLst>
          </p:cNvPr>
          <p:cNvSpPr txBox="1">
            <a:spLocks/>
          </p:cNvSpPr>
          <p:nvPr/>
        </p:nvSpPr>
        <p:spPr>
          <a:xfrm>
            <a:off x="6759468" y="2017517"/>
            <a:ext cx="5059886"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10" name="Espaço Reservado para Texto 9">
            <a:extLst>
              <a:ext uri="{FF2B5EF4-FFF2-40B4-BE49-F238E27FC236}">
                <a16:creationId xmlns:a16="http://schemas.microsoft.com/office/drawing/2014/main" id="{47596274-8E30-CD46-A939-DA8A967EFA4E}"/>
              </a:ext>
            </a:extLst>
          </p:cNvPr>
          <p:cNvSpPr txBox="1">
            <a:spLocks/>
          </p:cNvSpPr>
          <p:nvPr/>
        </p:nvSpPr>
        <p:spPr>
          <a:xfrm>
            <a:off x="444379" y="2075888"/>
            <a:ext cx="5124502" cy="1960878"/>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a:p>
            <a:endParaRPr lang="en-GB" sz="2000" i="1" cap="none" dirty="0">
              <a:solidFill>
                <a:schemeClr val="bg1"/>
              </a:solidFill>
              <a:latin typeface="Lato Semibold" panose="020F0502020204030203" pitchFamily="34" charset="77"/>
              <a:ea typeface="Lato Light" panose="020F0502020204030203" pitchFamily="34" charset="0"/>
              <a:cs typeface="Lato Light" panose="020F0502020204030203" pitchFamily="34" charset="0"/>
            </a:endParaRPr>
          </a:p>
        </p:txBody>
      </p:sp>
      <p:sp>
        <p:nvSpPr>
          <p:cNvPr id="2" name="Shape 61">
            <a:extLst>
              <a:ext uri="{FF2B5EF4-FFF2-40B4-BE49-F238E27FC236}">
                <a16:creationId xmlns:a16="http://schemas.microsoft.com/office/drawing/2014/main" id="{3297E732-C4E2-34D4-0AFE-1A3238B9BD67}"/>
              </a:ext>
            </a:extLst>
          </p:cNvPr>
          <p:cNvSpPr/>
          <p:nvPr/>
        </p:nvSpPr>
        <p:spPr>
          <a:xfrm>
            <a:off x="4464737" y="522069"/>
            <a:ext cx="5377520" cy="569379"/>
          </a:xfrm>
          <a:prstGeom prst="rect">
            <a:avLst/>
          </a:prstGeom>
          <a:ln w="12700">
            <a:miter lim="400000"/>
          </a:ln>
          <a:extLst>
            <a:ext uri="{C572A759-6A51-4108-AA02-DFA0A04FC94B}">
              <ma14:wrappingTextBoxFlag xmlns="" xmlns:ma14="http://schemas.microsoft.com/office/mac/drawingml/2011/main" val="1"/>
            </a:ext>
          </a:extLst>
        </p:spPr>
        <p:txBody>
          <a:bodyPr wrap="square" lIns="38096" tIns="38096" rIns="38096" bIns="38096" anchor="t">
            <a:spAutoFit/>
          </a:bodyPr>
          <a:lstStyle/>
          <a:p>
            <a:pPr lvl="0">
              <a:defRPr sz="1800"/>
            </a:pPr>
            <a:r>
              <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CHALLENGES</a:t>
            </a:r>
            <a:endPar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6" name="Picture 5">
            <a:extLst>
              <a:ext uri="{FF2B5EF4-FFF2-40B4-BE49-F238E27FC236}">
                <a16:creationId xmlns:a16="http://schemas.microsoft.com/office/drawing/2014/main" id="{5E791405-A1E7-CF16-8150-16A3D39C2BA8}"/>
              </a:ext>
            </a:extLst>
          </p:cNvPr>
          <p:cNvPicPr>
            <a:picLocks noChangeAspect="1"/>
          </p:cNvPicPr>
          <p:nvPr/>
        </p:nvPicPr>
        <p:blipFill>
          <a:blip r:embed="rId4"/>
          <a:srcRect/>
          <a:stretch/>
        </p:blipFill>
        <p:spPr>
          <a:xfrm>
            <a:off x="10428304" y="6053607"/>
            <a:ext cx="1377832" cy="510829"/>
          </a:xfrm>
          <a:prstGeom prst="rect">
            <a:avLst/>
          </a:prstGeom>
        </p:spPr>
      </p:pic>
      <p:sp>
        <p:nvSpPr>
          <p:cNvPr id="5" name="TextBox 4">
            <a:extLst>
              <a:ext uri="{FF2B5EF4-FFF2-40B4-BE49-F238E27FC236}">
                <a16:creationId xmlns:a16="http://schemas.microsoft.com/office/drawing/2014/main" id="{019877D2-1975-F022-3360-FC5441C101AD}"/>
              </a:ext>
            </a:extLst>
          </p:cNvPr>
          <p:cNvSpPr txBox="1"/>
          <p:nvPr/>
        </p:nvSpPr>
        <p:spPr>
          <a:xfrm flipH="1">
            <a:off x="744215" y="1613517"/>
            <a:ext cx="10839920" cy="4154984"/>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latin typeface="Lato" panose="020F0502020204030203" pitchFamily="34" charset="0"/>
              </a:rPr>
              <a:t>Legislation exists, yet implementation is lacking.</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Lack of transparency – e.g. book-keeping.</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Supervision more successful during election campaigns, but issues exist: </a:t>
            </a:r>
          </a:p>
          <a:p>
            <a:pPr marL="800100" lvl="1" indent="-342900">
              <a:buFont typeface="Arial" panose="020B0604020202020204" pitchFamily="34" charset="0"/>
              <a:buChar char="•"/>
            </a:pPr>
            <a:r>
              <a:rPr lang="en-GB" sz="2400" b="1" dirty="0">
                <a:solidFill>
                  <a:schemeClr val="bg1"/>
                </a:solidFill>
                <a:latin typeface="Lato" panose="020F0502020204030203" pitchFamily="34" charset="0"/>
              </a:rPr>
              <a:t>During the pre-election period and, </a:t>
            </a:r>
          </a:p>
          <a:p>
            <a:pPr marL="800100" lvl="1" indent="-342900">
              <a:buFont typeface="Arial" panose="020B0604020202020204" pitchFamily="34" charset="0"/>
              <a:buChar char="•"/>
            </a:pPr>
            <a:r>
              <a:rPr lang="en-GB" sz="2400" b="1" dirty="0">
                <a:solidFill>
                  <a:schemeClr val="bg1"/>
                </a:solidFill>
                <a:latin typeface="Lato" panose="020F0502020204030203" pitchFamily="34" charset="0"/>
              </a:rPr>
              <a:t>Control over media advertising.</a:t>
            </a: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r>
              <a:rPr lang="en-GB" sz="2400" b="1" dirty="0">
                <a:solidFill>
                  <a:schemeClr val="bg1"/>
                </a:solidFill>
                <a:latin typeface="Lato" panose="020F0502020204030203" pitchFamily="34" charset="0"/>
              </a:rPr>
              <a:t>Harsher punishments for parties that no longer hold power.</a:t>
            </a:r>
          </a:p>
          <a:p>
            <a:endParaRPr lang="en-GB" sz="2400" b="1" dirty="0">
              <a:solidFill>
                <a:schemeClr val="bg1"/>
              </a:solidFill>
              <a:latin typeface="Lato" panose="020F0502020204030203" pitchFamily="34" charset="0"/>
            </a:endParaRPr>
          </a:p>
          <a:p>
            <a:pPr marL="342900" indent="-342900">
              <a:buFont typeface="Arial" panose="020B0604020202020204" pitchFamily="34" charset="0"/>
              <a:buChar char="•"/>
            </a:pPr>
            <a:endParaRPr lang="en-GB" sz="2400" b="1" dirty="0">
              <a:solidFill>
                <a:schemeClr val="bg1"/>
              </a:solidFill>
              <a:latin typeface="Lato" panose="020F0502020204030203" pitchFamily="34" charset="0"/>
            </a:endParaRPr>
          </a:p>
        </p:txBody>
      </p:sp>
    </p:spTree>
    <p:extLst>
      <p:ext uri="{BB962C8B-B14F-4D97-AF65-F5344CB8AC3E}">
        <p14:creationId xmlns:p14="http://schemas.microsoft.com/office/powerpoint/2010/main" val="114560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163C9DFF-48B7-A4A0-CA90-F945B197B7FD}"/>
              </a:ext>
            </a:extLst>
          </p:cNvPr>
          <p:cNvPicPr>
            <a:picLocks noChangeAspect="1"/>
          </p:cNvPicPr>
          <p:nvPr/>
        </p:nvPicPr>
        <p:blipFill>
          <a:blip r:embed="rId3"/>
          <a:stretch>
            <a:fillRect/>
          </a:stretch>
        </p:blipFill>
        <p:spPr>
          <a:xfrm>
            <a:off x="-13067" y="-3363"/>
            <a:ext cx="12205067" cy="6861363"/>
          </a:xfrm>
          <a:prstGeom prst="rect">
            <a:avLst/>
          </a:prstGeom>
        </p:spPr>
      </p:pic>
      <p:sp>
        <p:nvSpPr>
          <p:cNvPr id="43" name="Espaço Reservado para Texto 9">
            <a:extLst>
              <a:ext uri="{FF2B5EF4-FFF2-40B4-BE49-F238E27FC236}">
                <a16:creationId xmlns:a16="http://schemas.microsoft.com/office/drawing/2014/main" id="{F9280C8D-0DC9-4679-A2FA-F432F996770F}"/>
              </a:ext>
            </a:extLst>
          </p:cNvPr>
          <p:cNvSpPr txBox="1">
            <a:spLocks/>
          </p:cNvSpPr>
          <p:nvPr/>
        </p:nvSpPr>
        <p:spPr>
          <a:xfrm>
            <a:off x="660025" y="2925003"/>
            <a:ext cx="5759973" cy="1439993"/>
          </a:xfrm>
          <a:prstGeom prst="rect">
            <a:avLst/>
          </a:prstGeom>
        </p:spPr>
        <p:txBody>
          <a:bodyPr/>
          <a:lstStyle>
            <a:lvl1pPr marL="0" indent="0" algn="l" defTabSz="2176511" rtl="0" eaLnBrk="1" latinLnBrk="0" hangingPunct="1">
              <a:lnSpc>
                <a:spcPct val="100000"/>
              </a:lnSpc>
              <a:spcBef>
                <a:spcPts val="0"/>
              </a:spcBef>
              <a:buFont typeface="Arial" pitchFamily="34" charset="0"/>
              <a:buNone/>
              <a:defRPr sz="3400" b="1" kern="1200" cap="all" baseline="0">
                <a:solidFill>
                  <a:srgbClr val="48385C"/>
                </a:solidFill>
                <a:latin typeface="Lato Black" panose="020F0502020204030203" pitchFamily="34" charset="0"/>
                <a:ea typeface="Lato Black" panose="020F0502020204030203" pitchFamily="34" charset="0"/>
                <a:cs typeface="Lato Black" panose="020F0502020204030203" pitchFamily="34" charset="0"/>
              </a:defRPr>
            </a:lvl1pPr>
            <a:lvl2pPr marL="1768414" indent="-680161" algn="l" defTabSz="2176511"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0640" indent="-544129" algn="l" defTabSz="2176511"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889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7151"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5404"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662"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916"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0173" indent="-544129" algn="l" defTabSz="2176511"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endParaRPr lang="pt-BR" sz="2699" cap="none"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D399A001-806C-C808-F002-244F1955EC76}"/>
              </a:ext>
            </a:extLst>
          </p:cNvPr>
          <p:cNvSpPr txBox="1"/>
          <p:nvPr/>
        </p:nvSpPr>
        <p:spPr>
          <a:xfrm>
            <a:off x="772517" y="1204432"/>
            <a:ext cx="5759973" cy="4170372"/>
          </a:xfrm>
          <a:prstGeom prst="rect">
            <a:avLst/>
          </a:prstGeom>
          <a:noFill/>
          <a:effectLst>
            <a:outerShdw blurRad="151942" dist="50800" dir="3000000" algn="ctr" rotWithShape="0">
              <a:schemeClr val="tx1">
                <a:alpha val="29000"/>
              </a:schemeClr>
            </a:outerShdw>
          </a:effectLst>
        </p:spPr>
        <p:txBody>
          <a:bodyPr wrap="square" rtlCol="0">
            <a:spAutoFit/>
          </a:bodyPr>
          <a:lstStyle/>
          <a:p>
            <a:r>
              <a:rPr lang="en-US" sz="5300" b="1" dirty="0">
                <a:solidFill>
                  <a:srgbClr val="9B9883"/>
                </a:solidFill>
                <a:latin typeface="Lato Black" panose="020F0502020204030203" pitchFamily="34" charset="0"/>
                <a:ea typeface="Lato Black" panose="020F0502020204030203" pitchFamily="34" charset="0"/>
                <a:cs typeface="Lato Black" panose="020F0502020204030203" pitchFamily="34" charset="0"/>
              </a:rPr>
              <a:t>Political Influence and Control over State-Owned (Public) Enterprises</a:t>
            </a:r>
          </a:p>
        </p:txBody>
      </p:sp>
      <p:pic>
        <p:nvPicPr>
          <p:cNvPr id="8" name="Picture 7" descr="Logo, company name&#10;&#10;Description automatically generated">
            <a:extLst>
              <a:ext uri="{FF2B5EF4-FFF2-40B4-BE49-F238E27FC236}">
                <a16:creationId xmlns:a16="http://schemas.microsoft.com/office/drawing/2014/main" id="{1D49265E-BE2C-6E08-A4FC-6C9CE822DA65}"/>
              </a:ext>
            </a:extLst>
          </p:cNvPr>
          <p:cNvPicPr>
            <a:picLocks noChangeAspect="1"/>
          </p:cNvPicPr>
          <p:nvPr/>
        </p:nvPicPr>
        <p:blipFill rotWithShape="1">
          <a:blip r:embed="rId4"/>
          <a:srcRect l="27612" r="28304"/>
          <a:stretch/>
        </p:blipFill>
        <p:spPr>
          <a:xfrm>
            <a:off x="7999781" y="1109153"/>
            <a:ext cx="3419702" cy="4360930"/>
          </a:xfrm>
          <a:prstGeom prst="rect">
            <a:avLst/>
          </a:prstGeom>
        </p:spPr>
      </p:pic>
    </p:spTree>
    <p:extLst>
      <p:ext uri="{BB962C8B-B14F-4D97-AF65-F5344CB8AC3E}">
        <p14:creationId xmlns:p14="http://schemas.microsoft.com/office/powerpoint/2010/main" val="195759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97977E0-2EF8-6242-5D84-AE1FB6F44375}"/>
              </a:ext>
            </a:extLst>
          </p:cNvPr>
          <p:cNvPicPr>
            <a:picLocks noChangeAspect="1"/>
          </p:cNvPicPr>
          <p:nvPr/>
        </p:nvPicPr>
        <p:blipFill>
          <a:blip r:embed="rId3"/>
          <a:stretch>
            <a:fillRect/>
          </a:stretch>
        </p:blipFill>
        <p:spPr>
          <a:xfrm>
            <a:off x="0" y="4849559"/>
            <a:ext cx="12199085" cy="6858000"/>
          </a:xfrm>
          <a:prstGeom prst="rect">
            <a:avLst/>
          </a:prstGeom>
        </p:spPr>
      </p:pic>
      <p:sp>
        <p:nvSpPr>
          <p:cNvPr id="3" name="Shape 61">
            <a:extLst>
              <a:ext uri="{FF2B5EF4-FFF2-40B4-BE49-F238E27FC236}">
                <a16:creationId xmlns:a16="http://schemas.microsoft.com/office/drawing/2014/main" id="{9B4AA7BB-EFDC-2796-69DB-663DE7776730}"/>
              </a:ext>
            </a:extLst>
          </p:cNvPr>
          <p:cNvSpPr/>
          <p:nvPr/>
        </p:nvSpPr>
        <p:spPr>
          <a:xfrm>
            <a:off x="4681714" y="557449"/>
            <a:ext cx="10155656" cy="569379"/>
          </a:xfrm>
          <a:prstGeom prst="rect">
            <a:avLst/>
          </a:prstGeom>
          <a:ln w="12700">
            <a:miter lim="400000"/>
          </a:ln>
          <a:extLst>
            <a:ext uri="{C572A759-6A51-4108-AA02-DFA0A04FC94B}">
              <ma14:wrappingTextBoxFlag xmlns="" xmlns:ma14="http://schemas.microsoft.com/office/mac/drawingml/2011/main" val="1"/>
            </a:ext>
          </a:extLst>
        </p:spPr>
        <p:txBody>
          <a:bodyPr wrap="square" lIns="38096" tIns="38096" rIns="38096" bIns="38096" anchor="t">
            <a:spAutoFit/>
          </a:bodyPr>
          <a:lstStyle/>
          <a:p>
            <a:pPr lvl="0">
              <a:defRPr sz="1800"/>
            </a:pPr>
            <a:r>
              <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Medium"/>
              </a:rPr>
              <a:t>CHALLENGES</a:t>
            </a:r>
            <a:endParaRPr lang="da-DK" sz="3200" dirty="0">
              <a:solidFill>
                <a:srgbClr val="9B9883"/>
              </a:solidFill>
              <a:latin typeface="Lato Black" panose="020F0502020204030203" pitchFamily="34" charset="0"/>
              <a:ea typeface="Lato Black" panose="020F0502020204030203" pitchFamily="34" charset="0"/>
              <a:cs typeface="Lato Black" panose="020F0502020204030203" pitchFamily="34" charset="0"/>
              <a:sym typeface="Roboto Light"/>
            </a:endParaRPr>
          </a:p>
        </p:txBody>
      </p:sp>
      <p:pic>
        <p:nvPicPr>
          <p:cNvPr id="5" name="Picture 4">
            <a:extLst>
              <a:ext uri="{FF2B5EF4-FFF2-40B4-BE49-F238E27FC236}">
                <a16:creationId xmlns:a16="http://schemas.microsoft.com/office/drawing/2014/main" id="{190A6D30-B628-A28C-76E1-30A7BE6294E5}"/>
              </a:ext>
            </a:extLst>
          </p:cNvPr>
          <p:cNvPicPr>
            <a:picLocks noChangeAspect="1"/>
          </p:cNvPicPr>
          <p:nvPr/>
        </p:nvPicPr>
        <p:blipFill>
          <a:blip r:embed="rId4"/>
          <a:srcRect/>
          <a:stretch/>
        </p:blipFill>
        <p:spPr>
          <a:xfrm>
            <a:off x="10428304" y="6177593"/>
            <a:ext cx="1377832" cy="510829"/>
          </a:xfrm>
          <a:prstGeom prst="rect">
            <a:avLst/>
          </a:prstGeom>
        </p:spPr>
      </p:pic>
      <p:sp>
        <p:nvSpPr>
          <p:cNvPr id="8" name="TextBox 7">
            <a:extLst>
              <a:ext uri="{FF2B5EF4-FFF2-40B4-BE49-F238E27FC236}">
                <a16:creationId xmlns:a16="http://schemas.microsoft.com/office/drawing/2014/main" id="{0DF3EA38-D610-06BB-606A-19A6A34BF9FF}"/>
              </a:ext>
            </a:extLst>
          </p:cNvPr>
          <p:cNvSpPr txBox="1"/>
          <p:nvPr/>
        </p:nvSpPr>
        <p:spPr>
          <a:xfrm flipH="1">
            <a:off x="825909" y="1382286"/>
            <a:ext cx="10839920"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a:solidFill>
                  <a:schemeClr val="tx2"/>
                </a:solidFill>
                <a:latin typeface="Lato" panose="020F0502020204030203" pitchFamily="34" charset="0"/>
              </a:rPr>
              <a:t>Consistent shortcomings in the implementation, even after repeated recommendations – insufficient oversight from relevant control bodies (independence, effectiveness); remedies lacking.</a:t>
            </a:r>
          </a:p>
          <a:p>
            <a:endParaRPr lang="en-GB" sz="2000" b="1" dirty="0">
              <a:solidFill>
                <a:schemeClr val="tx2"/>
              </a:solidFill>
              <a:latin typeface="Lato" panose="020F0502020204030203" pitchFamily="34" charset="0"/>
            </a:endParaRPr>
          </a:p>
          <a:p>
            <a:pPr marL="342900" indent="-342900">
              <a:buFont typeface="Arial" panose="020B0604020202020204" pitchFamily="34" charset="0"/>
              <a:buChar char="•"/>
            </a:pPr>
            <a:r>
              <a:rPr lang="en-GB" sz="2000" b="1" dirty="0">
                <a:solidFill>
                  <a:schemeClr val="tx2"/>
                </a:solidFill>
                <a:latin typeface="Lato" panose="020F0502020204030203" pitchFamily="34" charset="0"/>
              </a:rPr>
              <a:t>Loyalty to job providers – a political party and its leadership – ‘the election pray’, and ‘ATM’ of the ruling parties.</a:t>
            </a:r>
          </a:p>
          <a:p>
            <a:pPr marL="342900" indent="-342900">
              <a:buFont typeface="Arial" panose="020B0604020202020204" pitchFamily="34" charset="0"/>
              <a:buChar char="•"/>
            </a:pPr>
            <a:endParaRPr lang="en-GB" sz="2000" b="1" dirty="0">
              <a:solidFill>
                <a:schemeClr val="tx2"/>
              </a:solidFill>
              <a:latin typeface="Lato" panose="020F0502020204030203" pitchFamily="34" charset="0"/>
            </a:endParaRPr>
          </a:p>
          <a:p>
            <a:pPr marL="342900" indent="-342900">
              <a:buFont typeface="Arial" panose="020B0604020202020204" pitchFamily="34" charset="0"/>
              <a:buChar char="•"/>
            </a:pPr>
            <a:r>
              <a:rPr lang="en-GB" sz="2000" b="1" dirty="0">
                <a:solidFill>
                  <a:schemeClr val="tx2"/>
                </a:solidFill>
                <a:latin typeface="Lato" panose="020F0502020204030203" pitchFamily="34" charset="0"/>
              </a:rPr>
              <a:t>Lack of transparency – operations, appointments, reporting on the results achieved (e.g. ignoring the obligations to report).</a:t>
            </a:r>
          </a:p>
          <a:p>
            <a:pPr marL="342900" indent="-342900">
              <a:buFont typeface="Arial" panose="020B0604020202020204" pitchFamily="34" charset="0"/>
              <a:buChar char="•"/>
            </a:pPr>
            <a:endParaRPr lang="en-GB" sz="2000" b="1" dirty="0">
              <a:solidFill>
                <a:schemeClr val="tx2"/>
              </a:solidFill>
              <a:latin typeface="Lato" panose="020F0502020204030203" pitchFamily="34" charset="0"/>
            </a:endParaRPr>
          </a:p>
          <a:p>
            <a:pPr marL="342900" indent="-342900">
              <a:buFont typeface="Arial" panose="020B0604020202020204" pitchFamily="34" charset="0"/>
              <a:buChar char="•"/>
            </a:pPr>
            <a:r>
              <a:rPr lang="en-GB" sz="2000" b="1" dirty="0">
                <a:solidFill>
                  <a:schemeClr val="tx2"/>
                </a:solidFill>
                <a:latin typeface="Lato" panose="020F0502020204030203" pitchFamily="34" charset="0"/>
              </a:rPr>
              <a:t>Lack of public accountability – Rare use of judicial action against top management. </a:t>
            </a:r>
          </a:p>
          <a:p>
            <a:pPr marL="342900" indent="-342900">
              <a:buFont typeface="Arial" panose="020B0604020202020204" pitchFamily="34" charset="0"/>
              <a:buChar char="•"/>
            </a:pPr>
            <a:endParaRPr lang="en-GB" sz="2000" b="1" dirty="0">
              <a:solidFill>
                <a:schemeClr val="tx2"/>
              </a:solidFill>
              <a:latin typeface="Lato" panose="020F0502020204030203" pitchFamily="34" charset="0"/>
            </a:endParaRPr>
          </a:p>
          <a:p>
            <a:pPr marL="342900" indent="-342900">
              <a:buFont typeface="Arial" panose="020B0604020202020204" pitchFamily="34" charset="0"/>
              <a:buChar char="•"/>
            </a:pPr>
            <a:r>
              <a:rPr lang="en-GB" sz="2000" b="1" dirty="0">
                <a:solidFill>
                  <a:schemeClr val="tx2"/>
                </a:solidFill>
                <a:latin typeface="Lato" panose="020F0502020204030203" pitchFamily="34" charset="0"/>
              </a:rPr>
              <a:t>Massive debts. </a:t>
            </a:r>
          </a:p>
        </p:txBody>
      </p:sp>
    </p:spTree>
    <p:extLst>
      <p:ext uri="{BB962C8B-B14F-4D97-AF65-F5344CB8AC3E}">
        <p14:creationId xmlns:p14="http://schemas.microsoft.com/office/powerpoint/2010/main" val="262983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ircle, screenshot, black, art&#10;&#10;Description automatically generated">
            <a:extLst>
              <a:ext uri="{FF2B5EF4-FFF2-40B4-BE49-F238E27FC236}">
                <a16:creationId xmlns:a16="http://schemas.microsoft.com/office/drawing/2014/main" id="{6DE1826A-432E-58F7-BE15-56A91DD750C0}"/>
              </a:ext>
            </a:extLst>
          </p:cNvPr>
          <p:cNvPicPr>
            <a:picLocks noChangeAspect="1"/>
          </p:cNvPicPr>
          <p:nvPr/>
        </p:nvPicPr>
        <p:blipFill>
          <a:blip r:embed="rId2"/>
          <a:stretch>
            <a:fillRect/>
          </a:stretch>
        </p:blipFill>
        <p:spPr>
          <a:xfrm>
            <a:off x="-1" y="1"/>
            <a:ext cx="12218133" cy="6868708"/>
          </a:xfrm>
          <a:prstGeom prst="rect">
            <a:avLst/>
          </a:prstGeom>
        </p:spPr>
      </p:pic>
      <p:sp>
        <p:nvSpPr>
          <p:cNvPr id="3" name="Shape 61">
            <a:extLst>
              <a:ext uri="{FF2B5EF4-FFF2-40B4-BE49-F238E27FC236}">
                <a16:creationId xmlns:a16="http://schemas.microsoft.com/office/drawing/2014/main" id="{7E09D52A-DC1B-DFAE-5676-E4D39ABFB426}"/>
              </a:ext>
            </a:extLst>
          </p:cNvPr>
          <p:cNvSpPr/>
          <p:nvPr/>
        </p:nvSpPr>
        <p:spPr>
          <a:xfrm>
            <a:off x="1179096" y="851622"/>
            <a:ext cx="5943656" cy="4139587"/>
          </a:xfrm>
          <a:prstGeom prst="rect">
            <a:avLst/>
          </a:prstGeom>
          <a:ln w="12700">
            <a:miter lim="400000"/>
          </a:ln>
          <a:extLst>
            <a:ext uri="{C572A759-6A51-4108-AA02-DFA0A04FC94B}">
              <ma14:wrappingTextBoxFlag xmlns:ma14="http://schemas.microsoft.com/office/mac/drawingml/2011/main" xmlns="" val="1"/>
            </a:ext>
          </a:extLst>
        </p:spPr>
        <p:txBody>
          <a:bodyPr wrap="square" lIns="38096" tIns="38096" rIns="38096" bIns="38096" anchor="t">
            <a:spAutoFit/>
          </a:bodyPr>
          <a:lstStyle/>
          <a:p>
            <a:r>
              <a:rPr lang="en-US" sz="66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Political use and control over Public Procurement </a:t>
            </a:r>
          </a:p>
        </p:txBody>
      </p:sp>
      <p:pic>
        <p:nvPicPr>
          <p:cNvPr id="5" name="Picture 4">
            <a:extLst>
              <a:ext uri="{FF2B5EF4-FFF2-40B4-BE49-F238E27FC236}">
                <a16:creationId xmlns:a16="http://schemas.microsoft.com/office/drawing/2014/main" id="{26B3151B-78A1-F49B-8C89-E2CD41FEA103}"/>
              </a:ext>
            </a:extLst>
          </p:cNvPr>
          <p:cNvPicPr>
            <a:picLocks noChangeAspect="1"/>
          </p:cNvPicPr>
          <p:nvPr/>
        </p:nvPicPr>
        <p:blipFill>
          <a:blip r:embed="rId3"/>
          <a:srcRect/>
          <a:stretch/>
        </p:blipFill>
        <p:spPr>
          <a:xfrm>
            <a:off x="10433683" y="6053607"/>
            <a:ext cx="1377832" cy="510829"/>
          </a:xfrm>
          <a:prstGeom prst="rect">
            <a:avLst/>
          </a:prstGeom>
        </p:spPr>
      </p:pic>
    </p:spTree>
    <p:extLst>
      <p:ext uri="{BB962C8B-B14F-4D97-AF65-F5344CB8AC3E}">
        <p14:creationId xmlns:p14="http://schemas.microsoft.com/office/powerpoint/2010/main" val="510287035"/>
      </p:ext>
    </p:extLst>
  </p:cSld>
  <p:clrMapOvr>
    <a:masterClrMapping/>
  </p:clrMapOvr>
</p:sld>
</file>

<file path=ppt/theme/theme1.xml><?xml version="1.0" encoding="utf-8"?>
<a:theme xmlns:a="http://schemas.openxmlformats.org/drawingml/2006/main" name="GITOC_2019">
  <a:themeElements>
    <a:clrScheme name="Personalizzati 2">
      <a:dk1>
        <a:srgbClr val="000000"/>
      </a:dk1>
      <a:lt1>
        <a:srgbClr val="FFFFFF"/>
      </a:lt1>
      <a:dk2>
        <a:srgbClr val="423355"/>
      </a:dk2>
      <a:lt2>
        <a:srgbClr val="EAE2DA"/>
      </a:lt2>
      <a:accent1>
        <a:srgbClr val="403252"/>
      </a:accent1>
      <a:accent2>
        <a:srgbClr val="478CBD"/>
      </a:accent2>
      <a:accent3>
        <a:srgbClr val="5C8D73"/>
      </a:accent3>
      <a:accent4>
        <a:srgbClr val="DB9F5B"/>
      </a:accent4>
      <a:accent5>
        <a:srgbClr val="A33247"/>
      </a:accent5>
      <a:accent6>
        <a:srgbClr val="B1A793"/>
      </a:accent6>
      <a:hlink>
        <a:srgbClr val="448BBC"/>
      </a:hlink>
      <a:folHlink>
        <a:srgbClr val="B1A993"/>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TOC_2019" id="{E87EA2F4-469D-A04C-BB19-2FD838BA3B83}" vid="{2A876DB1-1EAA-354C-8B9F-C391827124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GITOC_2019</Template>
  <TotalTime>28055</TotalTime>
  <Words>646</Words>
  <Application>Microsoft Macintosh PowerPoint</Application>
  <PresentationFormat>Widescreen</PresentationFormat>
  <Paragraphs>124</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Lato</vt:lpstr>
      <vt:lpstr>Lato Black</vt:lpstr>
      <vt:lpstr>Lato Light</vt:lpstr>
      <vt:lpstr>Lato Semibold</vt:lpstr>
      <vt:lpstr>GITOC_2019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Vlassis</dc:creator>
  <cp:lastModifiedBy>Ioannis Vlassis</cp:lastModifiedBy>
  <cp:revision>34</cp:revision>
  <dcterms:created xsi:type="dcterms:W3CDTF">2023-06-09T13:07:59Z</dcterms:created>
  <dcterms:modified xsi:type="dcterms:W3CDTF">2023-10-06T09:04:37Z</dcterms:modified>
</cp:coreProperties>
</file>